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84" r:id="rId2"/>
    <p:sldId id="257" r:id="rId3"/>
    <p:sldId id="282" r:id="rId4"/>
    <p:sldId id="283" r:id="rId5"/>
    <p:sldId id="258" r:id="rId6"/>
    <p:sldId id="259" r:id="rId7"/>
    <p:sldId id="260" r:id="rId8"/>
    <p:sldId id="261" r:id="rId9"/>
    <p:sldId id="281" r:id="rId10"/>
    <p:sldId id="262" r:id="rId11"/>
    <p:sldId id="278" r:id="rId12"/>
    <p:sldId id="263" r:id="rId13"/>
    <p:sldId id="264" r:id="rId14"/>
    <p:sldId id="265" r:id="rId15"/>
    <p:sldId id="266" r:id="rId16"/>
    <p:sldId id="267" r:id="rId17"/>
    <p:sldId id="268" r:id="rId18"/>
    <p:sldId id="279" r:id="rId19"/>
    <p:sldId id="269" r:id="rId20"/>
    <p:sldId id="270" r:id="rId21"/>
    <p:sldId id="271" r:id="rId22"/>
    <p:sldId id="280" r:id="rId23"/>
    <p:sldId id="272" r:id="rId24"/>
    <p:sldId id="273" r:id="rId25"/>
    <p:sldId id="274" r:id="rId26"/>
    <p:sldId id="285" r:id="rId27"/>
    <p:sldId id="286" r:id="rId28"/>
    <p:sldId id="287" r:id="rId29"/>
    <p:sldId id="290" r:id="rId30"/>
    <p:sldId id="288" r:id="rId31"/>
    <p:sldId id="291" r:id="rId32"/>
    <p:sldId id="289" r:id="rId33"/>
    <p:sldId id="310"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8" r:id="rId50"/>
    <p:sldId id="309" r:id="rId51"/>
    <p:sldId id="301" r:id="rId52"/>
    <p:sldId id="311" r:id="rId53"/>
    <p:sldId id="318" r:id="rId54"/>
    <p:sldId id="312" r:id="rId55"/>
    <p:sldId id="313" r:id="rId56"/>
    <p:sldId id="315" r:id="rId57"/>
    <p:sldId id="314" r:id="rId58"/>
    <p:sldId id="316" r:id="rId59"/>
    <p:sldId id="319" r:id="rId60"/>
    <p:sldId id="320" r:id="rId61"/>
    <p:sldId id="321" r:id="rId62"/>
    <p:sldId id="322" r:id="rId63"/>
    <p:sldId id="324" r:id="rId64"/>
    <p:sldId id="325" r:id="rId65"/>
    <p:sldId id="275"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3"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1C2A60-451A-42F5-BB99-AB715E78B167}" type="datetimeFigureOut">
              <a:rPr lang="en-IN" smtClean="0"/>
              <a:t>13-11-2024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08F210B5-2AEB-4563-ADA1-B795FC31ABD1}"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60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C2A60-451A-42F5-BB99-AB715E78B167}"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F210B5-2AEB-4563-ADA1-B795FC31ABD1}"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89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C2A60-451A-42F5-BB99-AB715E78B167}"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F210B5-2AEB-4563-ADA1-B795FC31ABD1}"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838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C2A60-451A-42F5-BB99-AB715E78B167}"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F210B5-2AEB-4563-ADA1-B795FC31ABD1}"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1069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1C2A60-451A-42F5-BB99-AB715E78B167}"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F210B5-2AEB-4563-ADA1-B795FC31ABD1}"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4465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1C2A60-451A-42F5-BB99-AB715E78B167}" type="datetimeFigureOut">
              <a:rPr lang="en-IN" smtClean="0"/>
              <a:t>13-11-2024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F210B5-2AEB-4563-ADA1-B795FC31ABD1}"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8676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1C2A60-451A-42F5-BB99-AB715E78B167}" type="datetimeFigureOut">
              <a:rPr lang="en-IN" smtClean="0"/>
              <a:t>13-11-2024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F210B5-2AEB-4563-ADA1-B795FC31ABD1}"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6240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1C2A60-451A-42F5-BB99-AB715E78B167}" type="datetimeFigureOut">
              <a:rPr lang="en-IN" smtClean="0"/>
              <a:t>13-11-2024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F210B5-2AEB-4563-ADA1-B795FC31ABD1}"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3306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1C2A60-451A-42F5-BB99-AB715E78B167}" type="datetimeFigureOut">
              <a:rPr lang="en-IN" smtClean="0"/>
              <a:t>13-11-2024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F210B5-2AEB-4563-ADA1-B795FC31ABD1}" type="slidenum">
              <a:rPr lang="en-IN" smtClean="0"/>
              <a:t>‹#›</a:t>
            </a:fld>
            <a:endParaRPr lang="en-IN"/>
          </a:p>
        </p:txBody>
      </p:sp>
    </p:spTree>
    <p:extLst>
      <p:ext uri="{BB962C8B-B14F-4D97-AF65-F5344CB8AC3E}">
        <p14:creationId xmlns:p14="http://schemas.microsoft.com/office/powerpoint/2010/main" val="2705843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1C2A60-451A-42F5-BB99-AB715E78B167}" type="datetimeFigureOut">
              <a:rPr lang="en-IN" smtClean="0"/>
              <a:t>13-11-2024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F210B5-2AEB-4563-ADA1-B795FC31ABD1}"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1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31C2A60-451A-42F5-BB99-AB715E78B167}" type="datetimeFigureOut">
              <a:rPr lang="en-IN" smtClean="0"/>
              <a:t>13-11-2024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08F210B5-2AEB-4563-ADA1-B795FC31ABD1}"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097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31C2A60-451A-42F5-BB99-AB715E78B167}" type="datetimeFigureOut">
              <a:rPr lang="en-IN" smtClean="0"/>
              <a:t>13-11-2024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F210B5-2AEB-4563-ADA1-B795FC31ABD1}"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81619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ackages.adoptium.net/artifactory/deb" TargetMode="External"/><Relationship Id="rId2" Type="http://schemas.openxmlformats.org/officeDocument/2006/relationships/hyperlink" Target="https://packages.adoptium.net/artifactory/api/gpg/key/publi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kg.jenkins.io/debian-stable%20binary/" TargetMode="External"/><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devexp.eu/2014/09/23/automate-jenkin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10.png"/><Relationship Id="rId4" Type="http://schemas.openxmlformats.org/officeDocument/2006/relationships/slide" Target="slide5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93DF-6C3C-419E-B200-6A0DEDB85777}"/>
              </a:ext>
            </a:extLst>
          </p:cNvPr>
          <p:cNvSpPr>
            <a:spLocks noGrp="1"/>
          </p:cNvSpPr>
          <p:nvPr>
            <p:ph type="ctrTitle" idx="4294967295"/>
          </p:nvPr>
        </p:nvSpPr>
        <p:spPr>
          <a:xfrm>
            <a:off x="521111" y="801688"/>
            <a:ext cx="11670890" cy="921095"/>
          </a:xfrm>
        </p:spPr>
        <p:txBody>
          <a:bodyPr>
            <a:normAutofit/>
          </a:bodyPr>
          <a:lstStyle/>
          <a:p>
            <a:r>
              <a:rPr lang="en-IN" sz="4400" dirty="0">
                <a:latin typeface="Algerian" panose="04020705040A02060702" pitchFamily="82" charset="0"/>
              </a:rPr>
              <a:t>Continuous Integration With Jenkins</a:t>
            </a:r>
            <a:endParaRPr lang="en-GB" sz="4400" dirty="0">
              <a:latin typeface="Algerian" panose="04020705040A02060702" pitchFamily="82" charset="0"/>
            </a:endParaRPr>
          </a:p>
        </p:txBody>
      </p:sp>
      <p:pic>
        <p:nvPicPr>
          <p:cNvPr id="7" name="Picture 6">
            <a:extLst>
              <a:ext uri="{FF2B5EF4-FFF2-40B4-BE49-F238E27FC236}">
                <a16:creationId xmlns:a16="http://schemas.microsoft.com/office/drawing/2014/main" id="{8BACFAEB-2279-42FF-971E-3910C212F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581" y="2072481"/>
            <a:ext cx="8898193" cy="3451122"/>
          </a:xfrm>
          <a:prstGeom prst="rect">
            <a:avLst/>
          </a:prstGeom>
        </p:spPr>
      </p:pic>
    </p:spTree>
    <p:extLst>
      <p:ext uri="{BB962C8B-B14F-4D97-AF65-F5344CB8AC3E}">
        <p14:creationId xmlns:p14="http://schemas.microsoft.com/office/powerpoint/2010/main" val="1978919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EEE-15C0-4F5A-B59B-48DE6ADC414C}"/>
              </a:ext>
            </a:extLst>
          </p:cNvPr>
          <p:cNvSpPr>
            <a:spLocks noGrp="1"/>
          </p:cNvSpPr>
          <p:nvPr>
            <p:ph type="title"/>
          </p:nvPr>
        </p:nvSpPr>
        <p:spPr/>
        <p:txBody>
          <a:bodyPr>
            <a:normAutofit fontScale="90000"/>
          </a:bodyPr>
          <a:lstStyle/>
          <a:p>
            <a:r>
              <a:rPr lang="en-US" sz="2800" dirty="0">
                <a:latin typeface="Algerian" panose="04020705040A02060702" pitchFamily="82" charset="0"/>
              </a:rPr>
              <a:t>After the Instance Created then Connect the instance with any tool(Git , </a:t>
            </a:r>
            <a:r>
              <a:rPr lang="en-US" sz="2800" dirty="0" err="1">
                <a:latin typeface="Algerian" panose="04020705040A02060702" pitchFamily="82" charset="0"/>
              </a:rPr>
              <a:t>Mobexterm</a:t>
            </a:r>
            <a:r>
              <a:rPr lang="en-US" sz="2800" dirty="0">
                <a:latin typeface="Algerian" panose="04020705040A02060702" pitchFamily="82" charset="0"/>
              </a:rPr>
              <a:t> etc..,) with SSH Key</a:t>
            </a:r>
            <a:br>
              <a:rPr lang="en-IN" sz="2800" dirty="0"/>
            </a:br>
            <a:endParaRPr lang="en-IN" sz="2800" dirty="0"/>
          </a:p>
        </p:txBody>
      </p:sp>
      <p:pic>
        <p:nvPicPr>
          <p:cNvPr id="9" name="Content Placeholder 8">
            <a:extLst>
              <a:ext uri="{FF2B5EF4-FFF2-40B4-BE49-F238E27FC236}">
                <a16:creationId xmlns:a16="http://schemas.microsoft.com/office/drawing/2014/main" id="{2F4209A8-1DCE-4711-B94B-B697A2AC8A34}"/>
              </a:ext>
            </a:extLst>
          </p:cNvPr>
          <p:cNvPicPr>
            <a:picLocks noGrp="1" noChangeAspect="1"/>
          </p:cNvPicPr>
          <p:nvPr>
            <p:ph idx="1"/>
          </p:nvPr>
        </p:nvPicPr>
        <p:blipFill>
          <a:blip r:embed="rId2"/>
          <a:stretch>
            <a:fillRect/>
          </a:stretch>
        </p:blipFill>
        <p:spPr>
          <a:xfrm>
            <a:off x="662610" y="1960466"/>
            <a:ext cx="10800520" cy="3967489"/>
          </a:xfrm>
          <a:prstGeom prst="rect">
            <a:avLst/>
          </a:prstGeom>
        </p:spPr>
      </p:pic>
    </p:spTree>
    <p:extLst>
      <p:ext uri="{BB962C8B-B14F-4D97-AF65-F5344CB8AC3E}">
        <p14:creationId xmlns:p14="http://schemas.microsoft.com/office/powerpoint/2010/main" val="2794110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CCF209-D5CE-4456-98BD-F4AFA5B675C6}"/>
              </a:ext>
            </a:extLst>
          </p:cNvPr>
          <p:cNvPicPr>
            <a:picLocks noChangeAspect="1"/>
          </p:cNvPicPr>
          <p:nvPr/>
        </p:nvPicPr>
        <p:blipFill>
          <a:blip r:embed="rId2"/>
          <a:stretch>
            <a:fillRect/>
          </a:stretch>
        </p:blipFill>
        <p:spPr>
          <a:xfrm>
            <a:off x="808382" y="510166"/>
            <a:ext cx="10455965" cy="5104737"/>
          </a:xfrm>
          <a:prstGeom prst="rect">
            <a:avLst/>
          </a:prstGeom>
        </p:spPr>
      </p:pic>
    </p:spTree>
    <p:extLst>
      <p:ext uri="{BB962C8B-B14F-4D97-AF65-F5344CB8AC3E}">
        <p14:creationId xmlns:p14="http://schemas.microsoft.com/office/powerpoint/2010/main" val="3298404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949C9-D0AF-4252-BCE0-F98175924C2F}"/>
              </a:ext>
            </a:extLst>
          </p:cNvPr>
          <p:cNvSpPr>
            <a:spLocks noGrp="1"/>
          </p:cNvSpPr>
          <p:nvPr>
            <p:ph type="title"/>
          </p:nvPr>
        </p:nvSpPr>
        <p:spPr>
          <a:xfrm>
            <a:off x="1407004" y="221423"/>
            <a:ext cx="9603275" cy="1049235"/>
          </a:xfrm>
        </p:spPr>
        <p:txBody>
          <a:bodyPr>
            <a:noAutofit/>
          </a:bodyPr>
          <a:lstStyle/>
          <a:p>
            <a:r>
              <a:rPr lang="en-US" sz="2400" dirty="0">
                <a:latin typeface="Algerian" panose="04020705040A02060702" pitchFamily="82" charset="0"/>
              </a:rPr>
              <a:t>After Copy the SSH link paste that in any tool ( Git, </a:t>
            </a:r>
            <a:r>
              <a:rPr lang="en-US" sz="2400" dirty="0" err="1">
                <a:latin typeface="Algerian" panose="04020705040A02060702" pitchFamily="82" charset="0"/>
              </a:rPr>
              <a:t>Mobexterm</a:t>
            </a:r>
            <a:r>
              <a:rPr lang="en-US" sz="2400" dirty="0">
                <a:latin typeface="Algerian" panose="04020705040A02060702" pitchFamily="82" charset="0"/>
              </a:rPr>
              <a:t>  etc.,) to connect with AWS.</a:t>
            </a:r>
            <a:br>
              <a:rPr lang="en-IN" sz="2400" dirty="0">
                <a:latin typeface="Algerian" panose="04020705040A02060702" pitchFamily="82" charset="0"/>
              </a:rPr>
            </a:br>
            <a:endParaRPr lang="en-IN" sz="2400" dirty="0">
              <a:latin typeface="Algerian" panose="04020705040A02060702" pitchFamily="82" charset="0"/>
            </a:endParaRPr>
          </a:p>
        </p:txBody>
      </p:sp>
      <p:pic>
        <p:nvPicPr>
          <p:cNvPr id="8" name="Content Placeholder 7">
            <a:extLst>
              <a:ext uri="{FF2B5EF4-FFF2-40B4-BE49-F238E27FC236}">
                <a16:creationId xmlns:a16="http://schemas.microsoft.com/office/drawing/2014/main" id="{E2619F2F-FDCD-47FC-BBF1-04833BEFF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90" y="1270658"/>
            <a:ext cx="10694505" cy="4711261"/>
          </a:xfrm>
        </p:spPr>
      </p:pic>
    </p:spTree>
    <p:extLst>
      <p:ext uri="{BB962C8B-B14F-4D97-AF65-F5344CB8AC3E}">
        <p14:creationId xmlns:p14="http://schemas.microsoft.com/office/powerpoint/2010/main" val="27944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D300-F68D-4588-96DC-AB442CB13295}"/>
              </a:ext>
            </a:extLst>
          </p:cNvPr>
          <p:cNvSpPr>
            <a:spLocks noGrp="1"/>
          </p:cNvSpPr>
          <p:nvPr>
            <p:ph type="title"/>
          </p:nvPr>
        </p:nvSpPr>
        <p:spPr>
          <a:xfrm>
            <a:off x="1451578" y="512971"/>
            <a:ext cx="9603275" cy="719481"/>
          </a:xfrm>
        </p:spPr>
        <p:txBody>
          <a:bodyPr>
            <a:normAutofit fontScale="90000"/>
          </a:bodyPr>
          <a:lstStyle/>
          <a:p>
            <a:r>
              <a:rPr lang="en-US" sz="2800" dirty="0">
                <a:latin typeface="Algerian" panose="04020705040A02060702" pitchFamily="82" charset="0"/>
              </a:rPr>
              <a:t>To Install Jenkins follow below commands</a:t>
            </a:r>
            <a:br>
              <a:rPr lang="en-IN" dirty="0"/>
            </a:br>
            <a:endParaRPr lang="en-IN" dirty="0"/>
          </a:p>
        </p:txBody>
      </p:sp>
      <p:sp>
        <p:nvSpPr>
          <p:cNvPr id="3" name="Content Placeholder 2">
            <a:extLst>
              <a:ext uri="{FF2B5EF4-FFF2-40B4-BE49-F238E27FC236}">
                <a16:creationId xmlns:a16="http://schemas.microsoft.com/office/drawing/2014/main" id="{7B271A0D-738B-400E-B118-6DCBB29B8D7B}"/>
              </a:ext>
            </a:extLst>
          </p:cNvPr>
          <p:cNvSpPr>
            <a:spLocks noGrp="1"/>
          </p:cNvSpPr>
          <p:nvPr>
            <p:ph idx="1"/>
          </p:nvPr>
        </p:nvSpPr>
        <p:spPr>
          <a:xfrm>
            <a:off x="1451578" y="1736035"/>
            <a:ext cx="9603275" cy="3756815"/>
          </a:xfrm>
        </p:spPr>
        <p:txBody>
          <a:bodyPr>
            <a:normAutofit fontScale="40000" lnSpcReduction="20000"/>
          </a:bodyPr>
          <a:lstStyle/>
          <a:p>
            <a:pPr marL="0" indent="0">
              <a:buNone/>
            </a:pPr>
            <a:endParaRPr lang="en-IN" dirty="0"/>
          </a:p>
          <a:p>
            <a:pPr lvl="0">
              <a:buFont typeface="Wingdings" panose="05000000000000000000" pitchFamily="2" charset="2"/>
              <a:buChar char="Ø"/>
            </a:pPr>
            <a:r>
              <a:rPr lang="en-US" sz="4500" dirty="0">
                <a:latin typeface="Times New Roman" panose="02020603050405020304" pitchFamily="18" charset="0"/>
                <a:cs typeface="Times New Roman" panose="02020603050405020304" pitchFamily="18" charset="0"/>
              </a:rPr>
              <a:t>sudo apt update -y </a:t>
            </a:r>
            <a:endParaRPr lang="en-IN" sz="45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4500" dirty="0">
                <a:latin typeface="Times New Roman" panose="02020603050405020304" pitchFamily="18" charset="0"/>
                <a:cs typeface="Times New Roman" panose="02020603050405020304" pitchFamily="18" charset="0"/>
              </a:rPr>
              <a:t>sudo apt upgrade -y</a:t>
            </a:r>
            <a:endParaRPr lang="en-IN" sz="45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4500" dirty="0">
                <a:latin typeface="Times New Roman" panose="02020603050405020304" pitchFamily="18" charset="0"/>
                <a:cs typeface="Times New Roman" panose="02020603050405020304" pitchFamily="18" charset="0"/>
              </a:rPr>
              <a:t>wget -O - </a:t>
            </a:r>
            <a:r>
              <a:rPr lang="en-US" sz="4500" dirty="0">
                <a:latin typeface="Times New Roman" panose="02020603050405020304" pitchFamily="18" charset="0"/>
                <a:cs typeface="Times New Roman" panose="02020603050405020304" pitchFamily="18" charset="0"/>
                <a:hlinkClick r:id="rId2"/>
              </a:rPr>
              <a:t>https://packages.adoptium.net/artifactory/api/gpg/key/public</a:t>
            </a:r>
            <a:r>
              <a:rPr lang="en-US" sz="4500" dirty="0">
                <a:latin typeface="Times New Roman" panose="02020603050405020304" pitchFamily="18" charset="0"/>
                <a:cs typeface="Times New Roman" panose="02020603050405020304" pitchFamily="18" charset="0"/>
              </a:rPr>
              <a:t> | tee /etc/apt/keyrings/adoptium.asc</a:t>
            </a:r>
            <a:endParaRPr lang="en-IN" sz="45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4500" dirty="0">
                <a:latin typeface="Times New Roman" panose="02020603050405020304" pitchFamily="18" charset="0"/>
                <a:cs typeface="Times New Roman" panose="02020603050405020304" pitchFamily="18" charset="0"/>
              </a:rPr>
              <a:t>echo "deb [signed-by=/etc/apt/keyrings/adoptium.asc] </a:t>
            </a:r>
            <a:r>
              <a:rPr lang="en-US" sz="4500" dirty="0">
                <a:latin typeface="Times New Roman" panose="02020603050405020304" pitchFamily="18" charset="0"/>
                <a:cs typeface="Times New Roman" panose="02020603050405020304" pitchFamily="18" charset="0"/>
                <a:hlinkClick r:id="rId3"/>
              </a:rPr>
              <a:t>https://packages.adoptium.net/artifactory/deb</a:t>
            </a:r>
            <a:r>
              <a:rPr lang="en-US" sz="4500" dirty="0">
                <a:latin typeface="Times New Roman" panose="02020603050405020304" pitchFamily="18" charset="0"/>
                <a:cs typeface="Times New Roman" panose="02020603050405020304" pitchFamily="18" charset="0"/>
              </a:rPr>
              <a:t> $(awk -F= '/^VERSION_CODENAME/{print$2}' /etc/</a:t>
            </a:r>
            <a:r>
              <a:rPr lang="en-US" sz="4500" dirty="0" err="1">
                <a:latin typeface="Times New Roman" panose="02020603050405020304" pitchFamily="18" charset="0"/>
                <a:cs typeface="Times New Roman" panose="02020603050405020304" pitchFamily="18" charset="0"/>
              </a:rPr>
              <a:t>os</a:t>
            </a:r>
            <a:r>
              <a:rPr lang="en-US" sz="4500" dirty="0">
                <a:latin typeface="Times New Roman" panose="02020603050405020304" pitchFamily="18" charset="0"/>
                <a:cs typeface="Times New Roman" panose="02020603050405020304" pitchFamily="18" charset="0"/>
              </a:rPr>
              <a:t>-release) main" | tee /etc/apt/sources.list.d/adoptium.list</a:t>
            </a:r>
            <a:endParaRPr lang="en-IN" sz="45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4500" dirty="0">
                <a:latin typeface="Times New Roman" panose="02020603050405020304" pitchFamily="18" charset="0"/>
                <a:cs typeface="Times New Roman" panose="02020603050405020304" pitchFamily="18" charset="0"/>
              </a:rPr>
              <a:t>Sudo apt update -y</a:t>
            </a:r>
            <a:endParaRPr lang="en-IN" sz="45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4500" dirty="0">
                <a:latin typeface="Times New Roman" panose="02020603050405020304" pitchFamily="18" charset="0"/>
                <a:cs typeface="Times New Roman" panose="02020603050405020304" pitchFamily="18" charset="0"/>
              </a:rPr>
              <a:t>Now need to Install </a:t>
            </a:r>
            <a:r>
              <a:rPr lang="en-US" sz="4500" dirty="0" err="1">
                <a:latin typeface="Times New Roman" panose="02020603050405020304" pitchFamily="18" charset="0"/>
                <a:cs typeface="Times New Roman" panose="02020603050405020304" pitchFamily="18" charset="0"/>
              </a:rPr>
              <a:t>Jdk</a:t>
            </a:r>
            <a:r>
              <a:rPr lang="en-US" sz="4500" dirty="0">
                <a:latin typeface="Times New Roman" panose="02020603050405020304" pitchFamily="18" charset="0"/>
                <a:cs typeface="Times New Roman" panose="02020603050405020304" pitchFamily="18" charset="0"/>
              </a:rPr>
              <a:t> in Instance for that use </a:t>
            </a:r>
            <a:r>
              <a:rPr lang="en-US" sz="4500" b="1" dirty="0">
                <a:latin typeface="Times New Roman" panose="02020603050405020304" pitchFamily="18" charset="0"/>
                <a:cs typeface="Times New Roman" panose="02020603050405020304" pitchFamily="18" charset="0"/>
              </a:rPr>
              <a:t>sudo apt install temurin-17-jdk -y </a:t>
            </a:r>
            <a:endParaRPr lang="en-IN" sz="45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20840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0CE8-230C-48F4-9856-F1FD5D8408E6}"/>
              </a:ext>
            </a:extLst>
          </p:cNvPr>
          <p:cNvSpPr>
            <a:spLocks noGrp="1"/>
          </p:cNvSpPr>
          <p:nvPr>
            <p:ph type="title"/>
          </p:nvPr>
        </p:nvSpPr>
        <p:spPr>
          <a:xfrm>
            <a:off x="1007164" y="120664"/>
            <a:ext cx="10346635" cy="714223"/>
          </a:xfrm>
        </p:spPr>
        <p:txBody>
          <a:bodyPr>
            <a:normAutofit fontScale="90000"/>
          </a:bodyPr>
          <a:lstStyle/>
          <a:p>
            <a:r>
              <a:rPr lang="en-US" sz="2700" dirty="0">
                <a:latin typeface="Algerian" panose="04020705040A02060702" pitchFamily="82" charset="0"/>
              </a:rPr>
              <a:t>After Installing </a:t>
            </a:r>
            <a:r>
              <a:rPr lang="en-US" sz="2700" dirty="0" err="1">
                <a:latin typeface="Algerian" panose="04020705040A02060702" pitchFamily="82" charset="0"/>
              </a:rPr>
              <a:t>jdk</a:t>
            </a:r>
            <a:r>
              <a:rPr lang="en-US" sz="2700" dirty="0">
                <a:latin typeface="Algerian" panose="04020705040A02060702" pitchFamily="82" charset="0"/>
              </a:rPr>
              <a:t> check </a:t>
            </a:r>
            <a:r>
              <a:rPr lang="en-US" sz="2700" dirty="0" err="1">
                <a:latin typeface="Algerian" panose="04020705040A02060702" pitchFamily="82" charset="0"/>
              </a:rPr>
              <a:t>jdk</a:t>
            </a:r>
            <a:r>
              <a:rPr lang="en-US" sz="2700" dirty="0">
                <a:latin typeface="Algerian" panose="04020705040A02060702" pitchFamily="82" charset="0"/>
              </a:rPr>
              <a:t> version by using </a:t>
            </a:r>
            <a:r>
              <a:rPr lang="en-US" sz="2700" b="1" dirty="0">
                <a:latin typeface="Algerian" panose="04020705040A02060702" pitchFamily="82" charset="0"/>
              </a:rPr>
              <a:t>java --version</a:t>
            </a:r>
            <a:br>
              <a:rPr lang="en-IN" dirty="0"/>
            </a:br>
            <a:endParaRPr lang="en-IN" dirty="0"/>
          </a:p>
        </p:txBody>
      </p:sp>
      <p:pic>
        <p:nvPicPr>
          <p:cNvPr id="10" name="Content Placeholder 9">
            <a:extLst>
              <a:ext uri="{FF2B5EF4-FFF2-40B4-BE49-F238E27FC236}">
                <a16:creationId xmlns:a16="http://schemas.microsoft.com/office/drawing/2014/main" id="{07952313-D455-4684-AF8B-CE4B073C02B2}"/>
              </a:ext>
            </a:extLst>
          </p:cNvPr>
          <p:cNvPicPr>
            <a:picLocks noGrp="1" noChangeAspect="1"/>
          </p:cNvPicPr>
          <p:nvPr>
            <p:ph idx="1"/>
          </p:nvPr>
        </p:nvPicPr>
        <p:blipFill>
          <a:blip r:embed="rId2"/>
          <a:stretch>
            <a:fillRect/>
          </a:stretch>
        </p:blipFill>
        <p:spPr>
          <a:xfrm>
            <a:off x="719487" y="980662"/>
            <a:ext cx="10634312" cy="4671484"/>
          </a:xfrm>
          <a:prstGeom prst="rect">
            <a:avLst/>
          </a:prstGeom>
        </p:spPr>
      </p:pic>
    </p:spTree>
    <p:extLst>
      <p:ext uri="{BB962C8B-B14F-4D97-AF65-F5344CB8AC3E}">
        <p14:creationId xmlns:p14="http://schemas.microsoft.com/office/powerpoint/2010/main" val="2980177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CEA43-B086-4FE7-B002-7418B257E4FD}"/>
              </a:ext>
            </a:extLst>
          </p:cNvPr>
          <p:cNvSpPr>
            <a:spLocks noGrp="1"/>
          </p:cNvSpPr>
          <p:nvPr>
            <p:ph type="title"/>
          </p:nvPr>
        </p:nvSpPr>
        <p:spPr>
          <a:xfrm>
            <a:off x="1138215" y="347087"/>
            <a:ext cx="10515600" cy="1325563"/>
          </a:xfrm>
        </p:spPr>
        <p:txBody>
          <a:bodyPr>
            <a:normAutofit fontScale="90000"/>
          </a:bodyPr>
          <a:lstStyle/>
          <a:p>
            <a:br>
              <a:rPr lang="en-IN" dirty="0"/>
            </a:br>
            <a:r>
              <a:rPr lang="en-US" dirty="0">
                <a:latin typeface="Algerian" panose="04020705040A02060702" pitchFamily="82" charset="0"/>
              </a:rPr>
              <a:t>Then need to Install Jenkins before install need to add Keys for Jenkins</a:t>
            </a:r>
            <a:endParaRPr lang="en-IN" dirty="0"/>
          </a:p>
        </p:txBody>
      </p:sp>
      <p:sp>
        <p:nvSpPr>
          <p:cNvPr id="3" name="Content Placeholder 2">
            <a:extLst>
              <a:ext uri="{FF2B5EF4-FFF2-40B4-BE49-F238E27FC236}">
                <a16:creationId xmlns:a16="http://schemas.microsoft.com/office/drawing/2014/main" id="{F93115A2-608F-4325-8088-8D65699B74C6}"/>
              </a:ext>
            </a:extLst>
          </p:cNvPr>
          <p:cNvSpPr>
            <a:spLocks noGrp="1"/>
          </p:cNvSpPr>
          <p:nvPr>
            <p:ph idx="1"/>
          </p:nvPr>
        </p:nvSpPr>
        <p:spPr>
          <a:xfrm>
            <a:off x="1422082" y="1860297"/>
            <a:ext cx="9603275" cy="3450613"/>
          </a:xfrm>
        </p:spPr>
        <p:txBody>
          <a:bodyPr>
            <a:normAutofit fontScale="92500" lnSpcReduction="10000"/>
          </a:bodyPr>
          <a:lstStyle/>
          <a:p>
            <a:pPr marL="0" indent="0">
              <a:buNone/>
            </a:pPr>
            <a:endParaRPr lang="en-IN" dirty="0"/>
          </a:p>
          <a:p>
            <a:pPr lvl="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curl -</a:t>
            </a:r>
            <a:r>
              <a:rPr lang="en-US" sz="2400" b="1" dirty="0" err="1">
                <a:latin typeface="Times New Roman" panose="02020603050405020304" pitchFamily="18" charset="0"/>
                <a:cs typeface="Times New Roman" panose="02020603050405020304" pitchFamily="18" charset="0"/>
              </a:rPr>
              <a:t>fsSL</a:t>
            </a:r>
            <a:r>
              <a:rPr lang="en-US" sz="2400" b="1"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hlinkClick r:id="rId2"/>
              </a:rPr>
              <a:t>https://pkg.jenkins.io/debian-stable/jenkins.io-2023.key</a:t>
            </a:r>
            <a:r>
              <a:rPr lang="en-US" sz="2400" b="1" dirty="0">
                <a:latin typeface="Times New Roman" panose="02020603050405020304" pitchFamily="18" charset="0"/>
                <a:cs typeface="Times New Roman" panose="02020603050405020304" pitchFamily="18" charset="0"/>
              </a:rPr>
              <a:t> | sudo tee \ /</a:t>
            </a:r>
            <a:r>
              <a:rPr lang="en-US" sz="2400" b="1" dirty="0" err="1">
                <a:latin typeface="Times New Roman" panose="02020603050405020304" pitchFamily="18" charset="0"/>
                <a:cs typeface="Times New Roman" panose="02020603050405020304" pitchFamily="18" charset="0"/>
              </a:rPr>
              <a:t>usr</a:t>
            </a:r>
            <a:r>
              <a:rPr lang="en-US" sz="2400" b="1" dirty="0">
                <a:latin typeface="Times New Roman" panose="02020603050405020304" pitchFamily="18" charset="0"/>
                <a:cs typeface="Times New Roman" panose="02020603050405020304" pitchFamily="18" charset="0"/>
              </a:rPr>
              <a:t>/share/keyrings/</a:t>
            </a:r>
            <a:r>
              <a:rPr lang="en-US" sz="2400" b="1" dirty="0" err="1">
                <a:latin typeface="Times New Roman" panose="02020603050405020304" pitchFamily="18" charset="0"/>
                <a:cs typeface="Times New Roman" panose="02020603050405020304" pitchFamily="18" charset="0"/>
              </a:rPr>
              <a:t>jenkins-keyring.asc</a:t>
            </a:r>
            <a:r>
              <a:rPr lang="en-US" sz="2400" b="1" dirty="0">
                <a:latin typeface="Times New Roman" panose="02020603050405020304" pitchFamily="18" charset="0"/>
                <a:cs typeface="Times New Roman" panose="02020603050405020304" pitchFamily="18" charset="0"/>
              </a:rPr>
              <a:t> &gt; /dev/null</a:t>
            </a:r>
            <a:endParaRPr lang="en-IN" sz="24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echo deb [signed-by=/</a:t>
            </a:r>
            <a:r>
              <a:rPr lang="en-US" sz="2400" b="1" dirty="0" err="1">
                <a:latin typeface="Times New Roman" panose="02020603050405020304" pitchFamily="18" charset="0"/>
                <a:cs typeface="Times New Roman" panose="02020603050405020304" pitchFamily="18" charset="0"/>
              </a:rPr>
              <a:t>usr</a:t>
            </a:r>
            <a:r>
              <a:rPr lang="en-US" sz="2400" b="1" dirty="0">
                <a:latin typeface="Times New Roman" panose="02020603050405020304" pitchFamily="18" charset="0"/>
                <a:cs typeface="Times New Roman" panose="02020603050405020304" pitchFamily="18" charset="0"/>
              </a:rPr>
              <a:t>/share/keyrings/</a:t>
            </a:r>
            <a:r>
              <a:rPr lang="en-US" sz="2400" b="1" dirty="0" err="1">
                <a:latin typeface="Times New Roman" panose="02020603050405020304" pitchFamily="18" charset="0"/>
                <a:cs typeface="Times New Roman" panose="02020603050405020304" pitchFamily="18" charset="0"/>
              </a:rPr>
              <a:t>jenkins-keyring.asc</a:t>
            </a:r>
            <a:r>
              <a:rPr lang="en-US" sz="2400" b="1" dirty="0">
                <a:latin typeface="Times New Roman" panose="02020603050405020304" pitchFamily="18" charset="0"/>
                <a:cs typeface="Times New Roman" panose="02020603050405020304" pitchFamily="18" charset="0"/>
              </a:rPr>
              <a:t>] \ </a:t>
            </a:r>
            <a:r>
              <a:rPr lang="en-US" sz="2400" b="1" u="sng" dirty="0">
                <a:latin typeface="Times New Roman" panose="02020603050405020304" pitchFamily="18" charset="0"/>
                <a:cs typeface="Times New Roman" panose="02020603050405020304" pitchFamily="18" charset="0"/>
                <a:hlinkClick r:id="rId3"/>
              </a:rPr>
              <a:t>https://pkg.jenkins.io/debian-stable binary/</a:t>
            </a:r>
            <a:r>
              <a:rPr lang="en-US" sz="2400" b="1" dirty="0">
                <a:latin typeface="Times New Roman" panose="02020603050405020304" pitchFamily="18" charset="0"/>
                <a:cs typeface="Times New Roman" panose="02020603050405020304" pitchFamily="18" charset="0"/>
              </a:rPr>
              <a:t> | sudo tee /etc/apt/sources.list.d/</a:t>
            </a:r>
            <a:r>
              <a:rPr lang="en-US" sz="2400" b="1" dirty="0" err="1">
                <a:latin typeface="Times New Roman" panose="02020603050405020304" pitchFamily="18" charset="0"/>
                <a:cs typeface="Times New Roman" panose="02020603050405020304" pitchFamily="18" charset="0"/>
              </a:rPr>
              <a:t>jenkins.list</a:t>
            </a:r>
            <a:r>
              <a:rPr lang="en-US" sz="2400" b="1" dirty="0">
                <a:latin typeface="Times New Roman" panose="02020603050405020304" pitchFamily="18" charset="0"/>
                <a:cs typeface="Times New Roman" panose="02020603050405020304" pitchFamily="18" charset="0"/>
              </a:rPr>
              <a:t> &gt; /dev/null</a:t>
            </a:r>
            <a:endParaRPr lang="en-IN" sz="24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After Adding the keys need to install the Jenkins by using </a:t>
            </a:r>
            <a:r>
              <a:rPr lang="en-US" sz="2400" b="1" dirty="0">
                <a:latin typeface="Times New Roman" panose="02020603050405020304" pitchFamily="18" charset="0"/>
                <a:cs typeface="Times New Roman" panose="02020603050405020304" pitchFamily="18" charset="0"/>
              </a:rPr>
              <a:t>sudo apt-get install </a:t>
            </a:r>
            <a:r>
              <a:rPr lang="en-US" sz="2400" b="1" dirty="0" err="1">
                <a:latin typeface="Times New Roman" panose="02020603050405020304" pitchFamily="18" charset="0"/>
                <a:cs typeface="Times New Roman" panose="02020603050405020304" pitchFamily="18" charset="0"/>
              </a:rPr>
              <a:t>jenkins</a:t>
            </a:r>
            <a:r>
              <a:rPr lang="en-US" sz="2400" b="1" dirty="0">
                <a:latin typeface="Times New Roman" panose="02020603050405020304" pitchFamily="18" charset="0"/>
                <a:cs typeface="Times New Roman" panose="02020603050405020304" pitchFamily="18" charset="0"/>
              </a:rPr>
              <a:t> -y</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24095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DD534-87DE-4D2B-890E-58FC9E28B653}"/>
              </a:ext>
            </a:extLst>
          </p:cNvPr>
          <p:cNvSpPr/>
          <p:nvPr/>
        </p:nvSpPr>
        <p:spPr>
          <a:xfrm>
            <a:off x="1687048" y="354515"/>
            <a:ext cx="6750566" cy="369332"/>
          </a:xfrm>
          <a:prstGeom prst="rect">
            <a:avLst/>
          </a:prstGeom>
        </p:spPr>
        <p:txBody>
          <a:bodyPr wrap="none">
            <a:spAutoFit/>
          </a:bodyPr>
          <a:lstStyle/>
          <a:p>
            <a:pPr lvl="0" algn="just">
              <a:spcAft>
                <a:spcPts val="0"/>
              </a:spcAft>
              <a:tabLst>
                <a:tab pos="198120" algn="l"/>
              </a:tabLst>
            </a:pPr>
            <a:r>
              <a:rPr lang="en-US" dirty="0">
                <a:latin typeface="Algerian" panose="04020705040A02060702" pitchFamily="82" charset="0"/>
                <a:ea typeface="Calibri" panose="020F0502020204030204" pitchFamily="34" charset="0"/>
                <a:cs typeface="Times New Roman" panose="02020603050405020304" pitchFamily="18" charset="0"/>
              </a:rPr>
              <a:t>After Jenkins Installed need to check Jenkins version</a:t>
            </a:r>
            <a:endParaRPr lang="en-IN" sz="1100" dirty="0">
              <a:effectLst/>
              <a:latin typeface="Algerian" panose="04020705040A02060702" pitchFamily="82" charset="0"/>
              <a:ea typeface="DengXia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42D99DAE-A173-477F-9A77-CAD23C1D162E}"/>
              </a:ext>
            </a:extLst>
          </p:cNvPr>
          <p:cNvPicPr/>
          <p:nvPr/>
        </p:nvPicPr>
        <p:blipFill>
          <a:blip r:embed="rId2"/>
          <a:stretch>
            <a:fillRect/>
          </a:stretch>
        </p:blipFill>
        <p:spPr>
          <a:xfrm>
            <a:off x="1755992" y="883490"/>
            <a:ext cx="6910929" cy="658036"/>
          </a:xfrm>
          <a:prstGeom prst="rect">
            <a:avLst/>
          </a:prstGeom>
          <a:noFill/>
          <a:ln>
            <a:solidFill>
              <a:srgbClr val="0000FF"/>
            </a:solidFill>
          </a:ln>
        </p:spPr>
      </p:pic>
      <p:sp>
        <p:nvSpPr>
          <p:cNvPr id="4" name="Rectangle 3">
            <a:extLst>
              <a:ext uri="{FF2B5EF4-FFF2-40B4-BE49-F238E27FC236}">
                <a16:creationId xmlns:a16="http://schemas.microsoft.com/office/drawing/2014/main" id="{F0583D9D-E225-49CA-85A8-B2D634540B9D}"/>
              </a:ext>
            </a:extLst>
          </p:cNvPr>
          <p:cNvSpPr/>
          <p:nvPr/>
        </p:nvSpPr>
        <p:spPr>
          <a:xfrm>
            <a:off x="1356874" y="1860811"/>
            <a:ext cx="8786191" cy="923330"/>
          </a:xfrm>
          <a:prstGeom prst="rect">
            <a:avLst/>
          </a:prstGeom>
        </p:spPr>
        <p:txBody>
          <a:bodyPr wrap="square">
            <a:spAutoFit/>
          </a:bodyPr>
          <a:lstStyle/>
          <a:p>
            <a:pPr marL="285750" lvl="0" indent="-285750" algn="just">
              <a:spcAft>
                <a:spcPts val="0"/>
              </a:spcAft>
              <a:buFont typeface="Wingdings" panose="05000000000000000000" pitchFamily="2" charset="2"/>
              <a:buChar char="Ø"/>
              <a:tabLst>
                <a:tab pos="198120" algn="l"/>
              </a:tabLst>
            </a:pPr>
            <a:r>
              <a:rPr lang="en-US" dirty="0">
                <a:latin typeface="Times New Roman" panose="02020603050405020304" pitchFamily="18" charset="0"/>
                <a:ea typeface="Calibri" panose="020F0502020204030204" pitchFamily="34" charset="0"/>
                <a:cs typeface="Times New Roman" panose="02020603050405020304" pitchFamily="18" charset="0"/>
              </a:rPr>
              <a:t>Then start the </a:t>
            </a:r>
            <a:r>
              <a:rPr lang="en-US" dirty="0" err="1">
                <a:latin typeface="Times New Roman" panose="02020603050405020304" pitchFamily="18" charset="0"/>
                <a:ea typeface="Calibri" panose="020F0502020204030204" pitchFamily="34" charset="0"/>
                <a:cs typeface="Times New Roman" panose="02020603050405020304" pitchFamily="18" charset="0"/>
              </a:rPr>
              <a:t>jenkins</a:t>
            </a:r>
            <a:r>
              <a:rPr lang="en-US" dirty="0">
                <a:latin typeface="Times New Roman" panose="02020603050405020304" pitchFamily="18" charset="0"/>
                <a:ea typeface="Calibri" panose="020F0502020204030204" pitchFamily="34" charset="0"/>
                <a:cs typeface="Times New Roman" panose="02020603050405020304" pitchFamily="18" charset="0"/>
              </a:rPr>
              <a:t> by using </a:t>
            </a:r>
            <a:r>
              <a:rPr lang="en-US" b="1" dirty="0">
                <a:latin typeface="Times New Roman" panose="02020603050405020304" pitchFamily="18" charset="0"/>
                <a:ea typeface="Calibri" panose="020F0502020204030204" pitchFamily="34" charset="0"/>
                <a:cs typeface="Times New Roman" panose="02020603050405020304" pitchFamily="18" charset="0"/>
              </a:rPr>
              <a:t>sudo </a:t>
            </a:r>
            <a:r>
              <a:rPr lang="en-US" b="1" dirty="0" err="1">
                <a:latin typeface="Times New Roman" panose="02020603050405020304" pitchFamily="18" charset="0"/>
                <a:ea typeface="Calibri" panose="020F0502020204030204" pitchFamily="34" charset="0"/>
                <a:cs typeface="Times New Roman" panose="02020603050405020304" pitchFamily="18" charset="0"/>
              </a:rPr>
              <a:t>systemctl</a:t>
            </a:r>
            <a:r>
              <a:rPr lang="en-US" b="1" dirty="0">
                <a:latin typeface="Times New Roman" panose="02020603050405020304" pitchFamily="18" charset="0"/>
                <a:ea typeface="Calibri" panose="020F0502020204030204" pitchFamily="34" charset="0"/>
                <a:cs typeface="Times New Roman" panose="02020603050405020304" pitchFamily="18" charset="0"/>
              </a:rPr>
              <a:t> start </a:t>
            </a:r>
            <a:r>
              <a:rPr lang="en-US" b="1" dirty="0" err="1">
                <a:latin typeface="Times New Roman" panose="02020603050405020304" pitchFamily="18" charset="0"/>
                <a:ea typeface="Calibri" panose="020F0502020204030204" pitchFamily="34" charset="0"/>
                <a:cs typeface="Times New Roman" panose="02020603050405020304" pitchFamily="18" charset="0"/>
              </a:rPr>
              <a:t>jenkins</a:t>
            </a:r>
            <a:endParaRPr lang="en-IN" sz="1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ea typeface="Calibri" panose="020F0502020204030204" pitchFamily="34" charset="0"/>
                <a:cs typeface="Times New Roman" panose="02020603050405020304" pitchFamily="18" charset="0"/>
              </a:rPr>
              <a:t>After starting the Jenkins need to check status of </a:t>
            </a:r>
            <a:r>
              <a:rPr lang="en-US" dirty="0" err="1">
                <a:latin typeface="Times New Roman" panose="02020603050405020304" pitchFamily="18" charset="0"/>
                <a:ea typeface="Calibri" panose="020F0502020204030204" pitchFamily="34" charset="0"/>
                <a:cs typeface="Times New Roman" panose="02020603050405020304" pitchFamily="18" charset="0"/>
              </a:rPr>
              <a:t>Jnekins</a:t>
            </a:r>
            <a:r>
              <a:rPr lang="en-US" dirty="0">
                <a:latin typeface="Times New Roman" panose="02020603050405020304" pitchFamily="18" charset="0"/>
                <a:ea typeface="Calibri" panose="020F0502020204030204" pitchFamily="34" charset="0"/>
                <a:cs typeface="Times New Roman" panose="02020603050405020304" pitchFamily="18" charset="0"/>
              </a:rPr>
              <a:t> it is active or not by using </a:t>
            </a:r>
            <a:r>
              <a:rPr lang="en-US" b="1" dirty="0">
                <a:latin typeface="Times New Roman" panose="02020603050405020304" pitchFamily="18" charset="0"/>
                <a:ea typeface="Calibri" panose="020F0502020204030204" pitchFamily="34" charset="0"/>
                <a:cs typeface="Times New Roman" panose="02020603050405020304" pitchFamily="18" charset="0"/>
              </a:rPr>
              <a:t>sudo </a:t>
            </a:r>
            <a:r>
              <a:rPr lang="en-US" b="1" dirty="0" err="1">
                <a:latin typeface="Times New Roman" panose="02020603050405020304" pitchFamily="18" charset="0"/>
                <a:ea typeface="Calibri" panose="020F0502020204030204" pitchFamily="34" charset="0"/>
                <a:cs typeface="Times New Roman" panose="02020603050405020304" pitchFamily="18" charset="0"/>
              </a:rPr>
              <a:t>systemctl</a:t>
            </a:r>
            <a:r>
              <a:rPr lang="en-US" b="1" dirty="0">
                <a:latin typeface="Times New Roman" panose="02020603050405020304" pitchFamily="18" charset="0"/>
                <a:ea typeface="Calibri" panose="020F0502020204030204" pitchFamily="34" charset="0"/>
                <a:cs typeface="Times New Roman" panose="02020603050405020304" pitchFamily="18" charset="0"/>
              </a:rPr>
              <a:t> status </a:t>
            </a:r>
            <a:r>
              <a:rPr lang="en-US" b="1" dirty="0" err="1">
                <a:latin typeface="Times New Roman" panose="02020603050405020304" pitchFamily="18" charset="0"/>
                <a:ea typeface="Calibri" panose="020F0502020204030204" pitchFamily="34" charset="0"/>
                <a:cs typeface="Times New Roman" panose="02020603050405020304" pitchFamily="18" charset="0"/>
              </a:rPr>
              <a:t>jenkins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CF8DBD-2E68-4B39-AAA7-7C004B43F352}"/>
              </a:ext>
            </a:extLst>
          </p:cNvPr>
          <p:cNvPicPr/>
          <p:nvPr/>
        </p:nvPicPr>
        <p:blipFill>
          <a:blip r:embed="rId3"/>
          <a:stretch>
            <a:fillRect/>
          </a:stretch>
        </p:blipFill>
        <p:spPr>
          <a:xfrm>
            <a:off x="1460241" y="2860250"/>
            <a:ext cx="8786191" cy="3114260"/>
          </a:xfrm>
          <a:prstGeom prst="rect">
            <a:avLst/>
          </a:prstGeom>
          <a:noFill/>
          <a:ln>
            <a:solidFill>
              <a:srgbClr val="0000FF"/>
            </a:solidFill>
          </a:ln>
        </p:spPr>
      </p:pic>
    </p:spTree>
    <p:extLst>
      <p:ext uri="{BB962C8B-B14F-4D97-AF65-F5344CB8AC3E}">
        <p14:creationId xmlns:p14="http://schemas.microsoft.com/office/powerpoint/2010/main" val="90088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064A5-137A-4946-A663-65425A7E503A}"/>
              </a:ext>
            </a:extLst>
          </p:cNvPr>
          <p:cNvSpPr/>
          <p:nvPr/>
        </p:nvSpPr>
        <p:spPr>
          <a:xfrm>
            <a:off x="784455" y="202317"/>
            <a:ext cx="9409412" cy="1169551"/>
          </a:xfrm>
          <a:prstGeom prst="rect">
            <a:avLst/>
          </a:prstGeom>
        </p:spPr>
        <p:txBody>
          <a:bodyPr wrap="square">
            <a:spAutoFit/>
          </a:bodyPr>
          <a:lstStyle/>
          <a:p>
            <a:pPr algn="just">
              <a:spcAft>
                <a:spcPts val="0"/>
              </a:spcAft>
            </a:pPr>
            <a:r>
              <a:rPr lang="en-US" sz="1100" dirty="0">
                <a:effectLst/>
                <a:latin typeface="Calibri" panose="020F0502020204030204" pitchFamily="34" charset="0"/>
                <a:ea typeface="DengXian" panose="02010600030101010101" pitchFamily="2" charset="-122"/>
                <a:cs typeface="Times New Roman" panose="02020603050405020304" pitchFamily="18" charset="0"/>
              </a:rPr>
              <a:t> </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lvl="0" algn="just">
              <a:spcAft>
                <a:spcPts val="0"/>
              </a:spcAft>
              <a:tabLst>
                <a:tab pos="198120" algn="l"/>
              </a:tabLst>
            </a:pPr>
            <a:r>
              <a:rPr lang="en-US" sz="2400" dirty="0">
                <a:latin typeface="Algerian" panose="04020705040A02060702" pitchFamily="82" charset="0"/>
                <a:ea typeface="DengXian" panose="02010600030101010101" pitchFamily="2" charset="-122"/>
                <a:cs typeface="Times New Roman" panose="02020603050405020304" pitchFamily="18" charset="0"/>
              </a:rPr>
              <a:t>Then connect to the Jenkins dashboard by using instance public IPV4 address:8080</a:t>
            </a:r>
            <a:endParaRPr lang="en-IN" sz="1400" dirty="0">
              <a:effectLst/>
              <a:latin typeface="Algerian" panose="04020705040A02060702" pitchFamily="82" charset="0"/>
              <a:ea typeface="DengXian" panose="02010600030101010101" pitchFamily="2" charset="-122"/>
              <a:cs typeface="Times New Roman" panose="02020603050405020304" pitchFamily="18" charset="0"/>
            </a:endParaRPr>
          </a:p>
          <a:p>
            <a:pPr algn="just">
              <a:spcAft>
                <a:spcPts val="0"/>
              </a:spcAft>
            </a:pPr>
            <a:r>
              <a:rPr lang="en-US" sz="1100" b="1" dirty="0">
                <a:effectLst/>
                <a:latin typeface="Calibri" panose="020F0502020204030204" pitchFamily="34" charset="0"/>
                <a:ea typeface="Calibri" panose="020F0502020204030204" pitchFamily="34" charset="0"/>
                <a:cs typeface="Calibri" panose="020F0502020204030204" pitchFamily="34" charset="0"/>
              </a:rPr>
              <a:t> </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9" name="Picture 8">
            <a:extLst>
              <a:ext uri="{FF2B5EF4-FFF2-40B4-BE49-F238E27FC236}">
                <a16:creationId xmlns:a16="http://schemas.microsoft.com/office/drawing/2014/main" id="{0850DFCC-0B5D-467D-A0C6-AF06B2CBB7A5}"/>
              </a:ext>
            </a:extLst>
          </p:cNvPr>
          <p:cNvPicPr>
            <a:picLocks noChangeAspect="1"/>
          </p:cNvPicPr>
          <p:nvPr/>
        </p:nvPicPr>
        <p:blipFill>
          <a:blip r:embed="rId2"/>
          <a:stretch>
            <a:fillRect/>
          </a:stretch>
        </p:blipFill>
        <p:spPr>
          <a:xfrm>
            <a:off x="784455" y="1371868"/>
            <a:ext cx="10635998" cy="4416682"/>
          </a:xfrm>
          <a:prstGeom prst="rect">
            <a:avLst/>
          </a:prstGeom>
        </p:spPr>
      </p:pic>
    </p:spTree>
    <p:extLst>
      <p:ext uri="{BB962C8B-B14F-4D97-AF65-F5344CB8AC3E}">
        <p14:creationId xmlns:p14="http://schemas.microsoft.com/office/powerpoint/2010/main" val="2009645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77E258-CB4F-433C-9085-5512558F659D}"/>
              </a:ext>
            </a:extLst>
          </p:cNvPr>
          <p:cNvSpPr/>
          <p:nvPr/>
        </p:nvSpPr>
        <p:spPr>
          <a:xfrm>
            <a:off x="1319917" y="1049572"/>
            <a:ext cx="8502056" cy="4524315"/>
          </a:xfrm>
          <a:prstGeom prst="rect">
            <a:avLst/>
          </a:prstGeom>
        </p:spPr>
        <p:txBody>
          <a:bodyPr wrap="square">
            <a:spAutoFit/>
          </a:bodyPr>
          <a:lstStyle/>
          <a:p>
            <a:pPr marL="342900" indent="-342900" algn="just">
              <a:spcAft>
                <a:spcPts val="0"/>
              </a:spcAft>
              <a:buFont typeface="Wingdings" panose="05000000000000000000" pitchFamily="2" charset="2"/>
              <a:buChar char="Ø"/>
            </a:pPr>
            <a:r>
              <a:rPr lang="en-US" sz="2400" dirty="0">
                <a:latin typeface="Times New Roman" panose="02020603050405020304" pitchFamily="18" charset="0"/>
                <a:ea typeface="Segoe UI" panose="020B0502040204020203" pitchFamily="34" charset="0"/>
                <a:cs typeface="Times New Roman" panose="02020603050405020304" pitchFamily="18" charset="0"/>
              </a:rPr>
              <a:t>Once Jenkins is installed and connected to dashboard then for this Application case, we are running Jenkins on another port. so change the port to 8090</a:t>
            </a:r>
            <a:endParaRPr lang="en-IN" sz="2400" dirty="0">
              <a:latin typeface="Times New Roman" panose="02020603050405020304" pitchFamily="18" charset="0"/>
              <a:ea typeface="DengXian" panose="02010600030101010101" pitchFamily="2" charset="-122"/>
              <a:cs typeface="Times New Roman" panose="02020603050405020304" pitchFamily="18" charset="0"/>
            </a:endParaRPr>
          </a:p>
          <a:p>
            <a:pPr algn="just">
              <a:spcAft>
                <a:spcPts val="0"/>
              </a:spcAft>
            </a:pPr>
            <a:endParaRPr lang="en-IN" sz="2400"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spcAft>
                <a:spcPts val="0"/>
              </a:spcAft>
              <a:buFont typeface="Wingdings" panose="05000000000000000000" pitchFamily="2" charset="2"/>
              <a:buChar char="Ø"/>
            </a:pPr>
            <a:r>
              <a:rPr lang="en-US" sz="2400" dirty="0">
                <a:latin typeface="Times New Roman" panose="02020603050405020304" pitchFamily="18" charset="0"/>
                <a:ea typeface="__Inter_Fallback_36bd41"/>
                <a:cs typeface="Times New Roman" panose="02020603050405020304" pitchFamily="18" charset="0"/>
              </a:rPr>
              <a:t>For changing to 8090 port first need to stop Jenkins by using </a:t>
            </a:r>
            <a:r>
              <a:rPr lang="en-US" sz="2400" b="1" dirty="0" err="1">
                <a:latin typeface="Times New Roman" panose="02020603050405020304" pitchFamily="18" charset="0"/>
                <a:ea typeface="__Inter_Fallback_36bd41"/>
                <a:cs typeface="Times New Roman" panose="02020603050405020304" pitchFamily="18" charset="0"/>
              </a:rPr>
              <a:t>Sudo</a:t>
            </a:r>
            <a:r>
              <a:rPr lang="en-US" sz="2400" b="1" dirty="0">
                <a:latin typeface="Times New Roman" panose="02020603050405020304" pitchFamily="18" charset="0"/>
                <a:ea typeface="__Inter_Fallback_36bd41"/>
                <a:cs typeface="Times New Roman" panose="02020603050405020304" pitchFamily="18" charset="0"/>
              </a:rPr>
              <a:t> </a:t>
            </a:r>
            <a:r>
              <a:rPr lang="en-US" sz="2400" b="1" dirty="0" err="1">
                <a:latin typeface="Times New Roman" panose="02020603050405020304" pitchFamily="18" charset="0"/>
                <a:ea typeface="__Inter_Fallback_36bd41"/>
                <a:cs typeface="Times New Roman" panose="02020603050405020304" pitchFamily="18" charset="0"/>
              </a:rPr>
              <a:t>systemctl</a:t>
            </a:r>
            <a:r>
              <a:rPr lang="en-US" sz="2400" b="1" dirty="0">
                <a:latin typeface="Times New Roman" panose="02020603050405020304" pitchFamily="18" charset="0"/>
                <a:ea typeface="__Inter_Fallback_36bd41"/>
                <a:cs typeface="Times New Roman" panose="02020603050405020304" pitchFamily="18" charset="0"/>
              </a:rPr>
              <a:t> stop </a:t>
            </a:r>
            <a:r>
              <a:rPr lang="en-US" sz="2400" b="1" dirty="0" err="1">
                <a:latin typeface="Times New Roman" panose="02020603050405020304" pitchFamily="18" charset="0"/>
                <a:ea typeface="__Inter_Fallback_36bd41"/>
                <a:cs typeface="Times New Roman" panose="02020603050405020304" pitchFamily="18" charset="0"/>
              </a:rPr>
              <a:t>jenkins</a:t>
            </a:r>
            <a:endParaRPr lang="en-IN" sz="2400" dirty="0">
              <a:latin typeface="Times New Roman" panose="02020603050405020304" pitchFamily="18" charset="0"/>
              <a:ea typeface="DengXian" panose="02010600030101010101" pitchFamily="2" charset="-122"/>
              <a:cs typeface="Times New Roman" panose="02020603050405020304" pitchFamily="18" charset="0"/>
            </a:endParaRPr>
          </a:p>
          <a:p>
            <a:pPr algn="just">
              <a:spcAft>
                <a:spcPts val="0"/>
              </a:spcAft>
            </a:pPr>
            <a:endParaRPr lang="en-IN" sz="2400"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spcAft>
                <a:spcPts val="0"/>
              </a:spcAft>
              <a:buFont typeface="Wingdings" panose="05000000000000000000" pitchFamily="2" charset="2"/>
              <a:buChar char="Ø"/>
            </a:pPr>
            <a:r>
              <a:rPr lang="en-US" sz="2400" dirty="0">
                <a:latin typeface="Times New Roman" panose="02020603050405020304" pitchFamily="18" charset="0"/>
                <a:ea typeface="__Inter_Fallback_36bd41"/>
                <a:cs typeface="Times New Roman" panose="02020603050405020304" pitchFamily="18" charset="0"/>
              </a:rPr>
              <a:t>Then check the status of </a:t>
            </a:r>
            <a:r>
              <a:rPr lang="en-US" sz="2400" dirty="0" err="1">
                <a:latin typeface="Times New Roman" panose="02020603050405020304" pitchFamily="18" charset="0"/>
                <a:ea typeface="__Inter_Fallback_36bd41"/>
                <a:cs typeface="Times New Roman" panose="02020603050405020304" pitchFamily="18" charset="0"/>
              </a:rPr>
              <a:t>jenkins</a:t>
            </a:r>
            <a:r>
              <a:rPr lang="en-US" sz="2400" dirty="0">
                <a:latin typeface="Times New Roman" panose="02020603050405020304" pitchFamily="18" charset="0"/>
                <a:ea typeface="__Inter_Fallback_36bd41"/>
                <a:cs typeface="Times New Roman" panose="02020603050405020304" pitchFamily="18" charset="0"/>
              </a:rPr>
              <a:t> it is inactive or not by using </a:t>
            </a:r>
            <a:r>
              <a:rPr lang="en-US" sz="2400" b="1" dirty="0" err="1">
                <a:latin typeface="Times New Roman" panose="02020603050405020304" pitchFamily="18" charset="0"/>
                <a:ea typeface="__Inter_Fallback_36bd41"/>
                <a:cs typeface="Times New Roman" panose="02020603050405020304" pitchFamily="18" charset="0"/>
              </a:rPr>
              <a:t>sudo</a:t>
            </a:r>
            <a:r>
              <a:rPr lang="en-US" sz="2400" b="1" dirty="0">
                <a:latin typeface="Times New Roman" panose="02020603050405020304" pitchFamily="18" charset="0"/>
                <a:ea typeface="__Inter_Fallback_36bd41"/>
                <a:cs typeface="Times New Roman" panose="02020603050405020304" pitchFamily="18" charset="0"/>
              </a:rPr>
              <a:t> </a:t>
            </a:r>
            <a:r>
              <a:rPr lang="en-US" sz="2400" b="1" dirty="0" err="1">
                <a:latin typeface="Times New Roman" panose="02020603050405020304" pitchFamily="18" charset="0"/>
                <a:ea typeface="__Inter_Fallback_36bd41"/>
                <a:cs typeface="Times New Roman" panose="02020603050405020304" pitchFamily="18" charset="0"/>
              </a:rPr>
              <a:t>systemctl</a:t>
            </a:r>
            <a:r>
              <a:rPr lang="en-US" sz="2400" b="1" dirty="0">
                <a:latin typeface="Times New Roman" panose="02020603050405020304" pitchFamily="18" charset="0"/>
                <a:ea typeface="__Inter_Fallback_36bd41"/>
                <a:cs typeface="Times New Roman" panose="02020603050405020304" pitchFamily="18" charset="0"/>
              </a:rPr>
              <a:t> status </a:t>
            </a:r>
            <a:r>
              <a:rPr lang="en-US" sz="2400" b="1" dirty="0" err="1">
                <a:latin typeface="Times New Roman" panose="02020603050405020304" pitchFamily="18" charset="0"/>
                <a:ea typeface="__Inter_Fallback_36bd41"/>
                <a:cs typeface="Times New Roman" panose="02020603050405020304" pitchFamily="18" charset="0"/>
              </a:rPr>
              <a:t>jenkins</a:t>
            </a:r>
            <a:endParaRPr lang="en-IN" sz="2400" dirty="0">
              <a:latin typeface="Times New Roman" panose="02020603050405020304" pitchFamily="18" charset="0"/>
              <a:ea typeface="DengXian" panose="02010600030101010101" pitchFamily="2" charset="-122"/>
              <a:cs typeface="Times New Roman" panose="02020603050405020304" pitchFamily="18" charset="0"/>
            </a:endParaRPr>
          </a:p>
          <a:p>
            <a:pPr algn="just">
              <a:spcAft>
                <a:spcPts val="0"/>
              </a:spcAft>
            </a:pPr>
            <a:endParaRPr lang="en-IN" sz="2400" dirty="0">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Ø"/>
              <a:tabLst>
                <a:tab pos="198120" algn="l"/>
              </a:tabLst>
            </a:pPr>
            <a:r>
              <a:rPr lang="en-US" sz="2400" dirty="0">
                <a:latin typeface="Times New Roman" panose="02020603050405020304" pitchFamily="18" charset="0"/>
                <a:ea typeface="__Inter_Fallback_36bd41"/>
                <a:cs typeface="Times New Roman" panose="02020603050405020304" pitchFamily="18" charset="0"/>
              </a:rPr>
              <a:t>Now we need to change the port to 8090 for that need to change the directory by using </a:t>
            </a:r>
            <a:r>
              <a:rPr lang="en-US" sz="2400" b="1" dirty="0">
                <a:latin typeface="Times New Roman" panose="02020603050405020304" pitchFamily="18" charset="0"/>
                <a:ea typeface="Calibri" panose="020F0502020204030204" pitchFamily="34" charset="0"/>
                <a:cs typeface="Times New Roman" panose="02020603050405020304" pitchFamily="18" charset="0"/>
              </a:rPr>
              <a:t>cd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etc</a:t>
            </a:r>
            <a:r>
              <a:rPr lang="en-US" sz="2400" b="1" dirty="0">
                <a:latin typeface="Times New Roman" panose="02020603050405020304" pitchFamily="18" charset="0"/>
                <a:ea typeface="Calibri" panose="020F0502020204030204" pitchFamily="34" charset="0"/>
                <a:cs typeface="Times New Roman" panose="02020603050405020304" pitchFamily="18" charset="0"/>
              </a:rPr>
              <a:t>/default</a:t>
            </a:r>
            <a:endParaRPr lang="en-IN" sz="2400" b="1"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0320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2459E4-460E-4AF6-8DD3-B1D57DF07D0E}"/>
              </a:ext>
            </a:extLst>
          </p:cNvPr>
          <p:cNvSpPr/>
          <p:nvPr/>
        </p:nvSpPr>
        <p:spPr>
          <a:xfrm>
            <a:off x="1444487" y="619160"/>
            <a:ext cx="8375374" cy="830997"/>
          </a:xfrm>
          <a:prstGeom prst="rect">
            <a:avLst/>
          </a:prstGeom>
        </p:spPr>
        <p:txBody>
          <a:bodyPr wrap="square">
            <a:spAutoFit/>
          </a:bodyPr>
          <a:lstStyle/>
          <a:p>
            <a:pPr lvl="0" algn="just">
              <a:spcAft>
                <a:spcPts val="0"/>
              </a:spcAft>
              <a:tabLst>
                <a:tab pos="198120" algn="l"/>
              </a:tabLst>
            </a:pPr>
            <a:r>
              <a:rPr lang="en-US" sz="2400" dirty="0">
                <a:latin typeface="Algerian" panose="04020705040A02060702" pitchFamily="82" charset="0"/>
                <a:ea typeface="Calibri" panose="020F0502020204030204" pitchFamily="34" charset="0"/>
                <a:cs typeface="Times New Roman" panose="02020603050405020304" pitchFamily="18" charset="0"/>
              </a:rPr>
              <a:t>After changing into directory need to go vi editor to change the port number by using </a:t>
            </a:r>
            <a:r>
              <a:rPr lang="en-US" sz="2400" b="1" dirty="0">
                <a:latin typeface="Algerian" panose="04020705040A02060702" pitchFamily="82" charset="0"/>
                <a:ea typeface="Calibri" panose="020F0502020204030204" pitchFamily="34" charset="0"/>
                <a:cs typeface="Times New Roman" panose="02020603050405020304" pitchFamily="18" charset="0"/>
              </a:rPr>
              <a:t>sudo vi </a:t>
            </a:r>
            <a:r>
              <a:rPr lang="en-US" sz="2400" b="1" dirty="0" err="1">
                <a:latin typeface="Algerian" panose="04020705040A02060702" pitchFamily="82" charset="0"/>
                <a:ea typeface="Calibri" panose="020F0502020204030204" pitchFamily="34" charset="0"/>
                <a:cs typeface="Times New Roman" panose="02020603050405020304" pitchFamily="18" charset="0"/>
              </a:rPr>
              <a:t>jenkins</a:t>
            </a:r>
            <a:endParaRPr lang="en-IN" sz="1400" dirty="0">
              <a:effectLst/>
              <a:latin typeface="Algerian" panose="04020705040A02060702" pitchFamily="82" charset="0"/>
              <a:ea typeface="DengXian"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C12AB47C-CBFE-430A-880F-CFEFC450A46E}"/>
              </a:ext>
            </a:extLst>
          </p:cNvPr>
          <p:cNvSpPr/>
          <p:nvPr/>
        </p:nvSpPr>
        <p:spPr>
          <a:xfrm>
            <a:off x="2991534" y="5605065"/>
            <a:ext cx="5063566" cy="461665"/>
          </a:xfrm>
          <a:prstGeom prst="rect">
            <a:avLst/>
          </a:prstGeom>
        </p:spPr>
        <p:txBody>
          <a:bodyPr wrap="none">
            <a:spAutoFit/>
          </a:bodyPr>
          <a:lstStyle/>
          <a:p>
            <a:pPr algn="just">
              <a:spcAft>
                <a:spcPts val="0"/>
              </a:spcAft>
            </a:pPr>
            <a:r>
              <a:rPr lang="en-US" sz="2400" dirty="0">
                <a:latin typeface="Times New Roman" panose="02020603050405020304" pitchFamily="18" charset="0"/>
                <a:ea typeface="DengXian" panose="02010600030101010101" pitchFamily="2" charset="-122"/>
                <a:cs typeface="Times New Roman" panose="02020603050405020304" pitchFamily="18" charset="0"/>
              </a:rPr>
              <a:t>To exit form vi editor need to enter </a:t>
            </a:r>
            <a:r>
              <a:rPr lang="en-US" sz="2400" b="1" dirty="0">
                <a:latin typeface="Times New Roman" panose="02020603050405020304" pitchFamily="18" charset="0"/>
                <a:ea typeface="DengXian" panose="02010600030101010101" pitchFamily="2" charset="-122"/>
                <a:cs typeface="Times New Roman" panose="02020603050405020304" pitchFamily="18" charset="0"/>
              </a:rPr>
              <a:t>:</a:t>
            </a:r>
            <a:r>
              <a:rPr lang="en-US" sz="2400" b="1" dirty="0" err="1">
                <a:latin typeface="Times New Roman" panose="02020603050405020304" pitchFamily="18" charset="0"/>
                <a:ea typeface="DengXian" panose="02010600030101010101" pitchFamily="2" charset="-122"/>
                <a:cs typeface="Times New Roman" panose="02020603050405020304" pitchFamily="18" charset="0"/>
              </a:rPr>
              <a:t>wq</a:t>
            </a:r>
            <a:endParaRPr lang="en-IN" sz="24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pic>
        <p:nvPicPr>
          <p:cNvPr id="6" name="Picture 5">
            <a:extLst>
              <a:ext uri="{FF2B5EF4-FFF2-40B4-BE49-F238E27FC236}">
                <a16:creationId xmlns:a16="http://schemas.microsoft.com/office/drawing/2014/main" id="{B2A93F0E-C4B4-4F5C-A3B6-1241A4AD6A08}"/>
              </a:ext>
            </a:extLst>
          </p:cNvPr>
          <p:cNvPicPr>
            <a:picLocks noChangeAspect="1"/>
          </p:cNvPicPr>
          <p:nvPr/>
        </p:nvPicPr>
        <p:blipFill>
          <a:blip r:embed="rId2"/>
          <a:stretch>
            <a:fillRect/>
          </a:stretch>
        </p:blipFill>
        <p:spPr>
          <a:xfrm>
            <a:off x="1152939" y="1861167"/>
            <a:ext cx="10244298" cy="3743898"/>
          </a:xfrm>
          <a:prstGeom prst="rect">
            <a:avLst/>
          </a:prstGeom>
        </p:spPr>
      </p:pic>
    </p:spTree>
    <p:extLst>
      <p:ext uri="{BB962C8B-B14F-4D97-AF65-F5344CB8AC3E}">
        <p14:creationId xmlns:p14="http://schemas.microsoft.com/office/powerpoint/2010/main" val="81414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EB42-E3EB-426B-A47D-C1A6A8544E27}"/>
              </a:ext>
            </a:extLst>
          </p:cNvPr>
          <p:cNvSpPr>
            <a:spLocks noGrp="1"/>
          </p:cNvSpPr>
          <p:nvPr>
            <p:ph type="title"/>
          </p:nvPr>
        </p:nvSpPr>
        <p:spPr>
          <a:xfrm>
            <a:off x="1305792" y="867037"/>
            <a:ext cx="9894847" cy="1049235"/>
          </a:xfrm>
        </p:spPr>
        <p:txBody>
          <a:bodyPr>
            <a:normAutofit/>
          </a:bodyPr>
          <a:lstStyle/>
          <a:p>
            <a:r>
              <a:rPr lang="en-US" sz="2700" dirty="0">
                <a:latin typeface="Algerian" panose="04020705040A02060702" pitchFamily="82" charset="0"/>
                <a:cs typeface="Times New Roman" panose="02020603050405020304" pitchFamily="18" charset="0"/>
              </a:rPr>
              <a:t>WHAT IS JENKINS</a:t>
            </a:r>
            <a:br>
              <a:rPr lang="en-US" sz="2400" dirty="0">
                <a:latin typeface="Times New Roman" panose="02020603050405020304" pitchFamily="18" charset="0"/>
                <a:cs typeface="Times New Roman" panose="02020603050405020304" pitchFamily="18" charset="0"/>
              </a:rPr>
            </a:br>
            <a:endParaRPr lang="en-IN" sz="34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48DCD1FC-7FE6-43BF-9666-46DE3D7078E5}"/>
              </a:ext>
            </a:extLst>
          </p:cNvPr>
          <p:cNvSpPr>
            <a:spLocks noGrp="1"/>
          </p:cNvSpPr>
          <p:nvPr>
            <p:ph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Jenkins is an open source automation tool written in java-programming language that allows continous integration.</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Jenkins will build and test the code. It supports continuous integration (CI) and continuous delivery (CD) pipelines, allowing  teams to quickly integrate changes into a project and automate the deployment process.</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6" name="TextBox 5">
            <a:extLst>
              <a:ext uri="{FF2B5EF4-FFF2-40B4-BE49-F238E27FC236}">
                <a16:creationId xmlns:a16="http://schemas.microsoft.com/office/drawing/2014/main" id="{C2633E69-6371-4D97-84A3-A70C01A4849E}"/>
              </a:ext>
            </a:extLst>
          </p:cNvPr>
          <p:cNvSpPr txBox="1"/>
          <p:nvPr/>
        </p:nvSpPr>
        <p:spPr>
          <a:xfrm>
            <a:off x="9798247" y="6979425"/>
            <a:ext cx="3161905" cy="369332"/>
          </a:xfrm>
          <a:prstGeom prst="rect">
            <a:avLst/>
          </a:prstGeom>
          <a:noFill/>
        </p:spPr>
        <p:txBody>
          <a:bodyPr wrap="square" rtlCol="0">
            <a:spAutoFit/>
          </a:bodyPr>
          <a:lstStyle/>
          <a:p>
            <a:r>
              <a:rPr lang="en-IN" sz="900">
                <a:hlinkClick r:id="rId2" tooltip="https://www.devexp.eu/2014/09/23/automate-jenkins/"/>
              </a:rPr>
              <a:t>This Photo</a:t>
            </a:r>
            <a:r>
              <a:rPr lang="en-IN" sz="900"/>
              <a:t> by Unknown Author is licensed under </a:t>
            </a:r>
            <a:r>
              <a:rPr lang="en-IN" sz="900">
                <a:hlinkClick r:id="rId3" tooltip="https://creativecommons.org/licenses/by-sa/3.0/"/>
              </a:rPr>
              <a:t>CC BY-SA</a:t>
            </a:r>
            <a:endParaRPr lang="en-IN" sz="900"/>
          </a:p>
        </p:txBody>
      </p:sp>
    </p:spTree>
    <p:extLst>
      <p:ext uri="{BB962C8B-B14F-4D97-AF65-F5344CB8AC3E}">
        <p14:creationId xmlns:p14="http://schemas.microsoft.com/office/powerpoint/2010/main" val="28392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D46A40-7221-4411-9B3C-C180508085BF}"/>
              </a:ext>
            </a:extLst>
          </p:cNvPr>
          <p:cNvSpPr/>
          <p:nvPr/>
        </p:nvSpPr>
        <p:spPr>
          <a:xfrm>
            <a:off x="1802297" y="457993"/>
            <a:ext cx="8176590" cy="1631216"/>
          </a:xfrm>
          <a:prstGeom prst="rect">
            <a:avLst/>
          </a:prstGeom>
        </p:spPr>
        <p:txBody>
          <a:bodyPr wrap="square">
            <a:spAutoFit/>
          </a:bodyPr>
          <a:lstStyle/>
          <a:p>
            <a:pPr marL="342900" indent="-342900" algn="just">
              <a:spcAft>
                <a:spcPts val="0"/>
              </a:spcAft>
              <a:buFont typeface="Wingdings" panose="05000000000000000000" pitchFamily="2" charset="2"/>
              <a:buChar char="Ø"/>
            </a:pPr>
            <a:r>
              <a:rPr lang="en-US" sz="2000" b="1" dirty="0">
                <a:latin typeface="Times New Roman" panose="02020603050405020304" pitchFamily="18" charset="0"/>
                <a:ea typeface="__Inter_Fallback_36bd41"/>
                <a:cs typeface="Times New Roman" panose="02020603050405020304" pitchFamily="18" charset="0"/>
              </a:rPr>
              <a:t>After exit from vi editor need to change to another directory by using </a:t>
            </a:r>
            <a:r>
              <a:rPr lang="en-US" sz="2000" b="1" dirty="0">
                <a:latin typeface="Times New Roman" panose="02020603050405020304" pitchFamily="18" charset="0"/>
                <a:ea typeface="Calibri" panose="020F0502020204030204" pitchFamily="34" charset="0"/>
                <a:cs typeface="Times New Roman" panose="02020603050405020304" pitchFamily="18" charset="0"/>
              </a:rPr>
              <a:t>cd /lib/</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systemd</a:t>
            </a:r>
            <a:r>
              <a:rPr lang="en-US" sz="2000" b="1" dirty="0">
                <a:latin typeface="Times New Roman" panose="02020603050405020304" pitchFamily="18" charset="0"/>
                <a:ea typeface="Calibri" panose="020F0502020204030204" pitchFamily="34" charset="0"/>
                <a:cs typeface="Times New Roman" panose="02020603050405020304" pitchFamily="18" charset="0"/>
              </a:rPr>
              <a:t>/system</a:t>
            </a:r>
            <a:endParaRPr lang="en-IN" sz="2000" b="1"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spcAft>
                <a:spcPts val="0"/>
              </a:spcAft>
              <a:buFont typeface="Wingdings" panose="05000000000000000000" pitchFamily="2" charset="2"/>
              <a:buChar char="Ø"/>
            </a:pPr>
            <a:r>
              <a:rPr lang="en-US" sz="2000" dirty="0">
                <a:latin typeface="Times New Roman" panose="02020603050405020304" pitchFamily="18" charset="0"/>
                <a:ea typeface="__Inter_Fallback_36bd41"/>
                <a:cs typeface="Times New Roman" panose="02020603050405020304" pitchFamily="18" charset="0"/>
              </a:rPr>
              <a:t>After changing into above directory need to got vi editor again by using </a:t>
            </a:r>
            <a:r>
              <a:rPr lang="en-US" sz="2000" b="1" dirty="0">
                <a:latin typeface="Times New Roman" panose="02020603050405020304" pitchFamily="18" charset="0"/>
                <a:ea typeface="__Inter_Fallback_36bd41"/>
                <a:cs typeface="Times New Roman" panose="02020603050405020304" pitchFamily="18" charset="0"/>
              </a:rPr>
              <a:t>sudo vi </a:t>
            </a:r>
            <a:r>
              <a:rPr lang="en-US" sz="2000" b="1" dirty="0" err="1">
                <a:latin typeface="Times New Roman" panose="02020603050405020304" pitchFamily="18" charset="0"/>
                <a:ea typeface="__Inter_Fallback_36bd41"/>
                <a:cs typeface="Times New Roman" panose="02020603050405020304" pitchFamily="18" charset="0"/>
              </a:rPr>
              <a:t>jenkins.service</a:t>
            </a:r>
            <a:r>
              <a:rPr lang="en-US" sz="2000" b="1" dirty="0">
                <a:latin typeface="Times New Roman" panose="02020603050405020304" pitchFamily="18" charset="0"/>
                <a:ea typeface="__Inter_Fallback_36bd41"/>
                <a:cs typeface="Times New Roman" panose="02020603050405020304" pitchFamily="18" charset="0"/>
              </a:rPr>
              <a:t> </a:t>
            </a:r>
            <a:r>
              <a:rPr lang="en-US" sz="2000" dirty="0">
                <a:latin typeface="Times New Roman" panose="02020603050405020304" pitchFamily="18" charset="0"/>
                <a:ea typeface="__Inter_Fallback_36bd41"/>
                <a:cs typeface="Times New Roman" panose="02020603050405020304" pitchFamily="18" charset="0"/>
              </a:rPr>
              <a:t>in this need to change the </a:t>
            </a:r>
            <a:r>
              <a:rPr lang="en-US" sz="2000" dirty="0" err="1">
                <a:latin typeface="Times New Roman" panose="02020603050405020304" pitchFamily="18" charset="0"/>
                <a:ea typeface="__Inter_Fallback_36bd41"/>
                <a:cs typeface="Times New Roman" panose="02020603050405020304" pitchFamily="18" charset="0"/>
              </a:rPr>
              <a:t>jenkins</a:t>
            </a:r>
            <a:r>
              <a:rPr lang="en-US" sz="2000" dirty="0">
                <a:latin typeface="Times New Roman" panose="02020603050405020304" pitchFamily="18" charset="0"/>
                <a:ea typeface="__Inter_Fallback_36bd41"/>
                <a:cs typeface="Times New Roman" panose="02020603050405020304" pitchFamily="18" charset="0"/>
              </a:rPr>
              <a:t> port to 8090 and then exit form vi editor</a:t>
            </a:r>
            <a:endParaRPr lang="en-IN" sz="20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5B5972B5-9A85-41F5-AD1F-94433BF6D640}"/>
              </a:ext>
            </a:extLst>
          </p:cNvPr>
          <p:cNvSpPr/>
          <p:nvPr/>
        </p:nvSpPr>
        <p:spPr>
          <a:xfrm>
            <a:off x="1802297" y="5466920"/>
            <a:ext cx="7087704" cy="707886"/>
          </a:xfrm>
          <a:prstGeom prst="rect">
            <a:avLst/>
          </a:prstGeom>
        </p:spPr>
        <p:txBody>
          <a:bodyPr wrap="square">
            <a:spAutoFit/>
          </a:bodyPr>
          <a:lstStyle/>
          <a:p>
            <a:pPr marL="285750" lvl="0" indent="-285750" algn="just">
              <a:spcAft>
                <a:spcPts val="0"/>
              </a:spcAft>
              <a:buFont typeface="Wingdings" panose="05000000000000000000" pitchFamily="2" charset="2"/>
              <a:buChar char="Ø"/>
              <a:tabLst>
                <a:tab pos="198120" algn="l"/>
              </a:tabLst>
            </a:pPr>
            <a:r>
              <a:rPr lang="en-US" sz="2000" dirty="0">
                <a:latin typeface="Times New Roman" panose="02020603050405020304" pitchFamily="18" charset="0"/>
                <a:ea typeface="DengXian" panose="02010600030101010101" pitchFamily="2" charset="-122"/>
                <a:cs typeface="Times New Roman" panose="02020603050405020304" pitchFamily="18" charset="0"/>
              </a:rPr>
              <a:t>After exit from vi editor need to reload the </a:t>
            </a:r>
            <a:r>
              <a:rPr lang="en-US" sz="2000" dirty="0" err="1">
                <a:latin typeface="Times New Roman" panose="02020603050405020304" pitchFamily="18" charset="0"/>
                <a:ea typeface="DengXian" panose="02010600030101010101" pitchFamily="2" charset="-122"/>
                <a:cs typeface="Times New Roman" panose="02020603050405020304" pitchFamily="18" charset="0"/>
              </a:rPr>
              <a:t>jenkins</a:t>
            </a:r>
            <a:r>
              <a:rPr lang="en-US" sz="2000" dirty="0">
                <a:latin typeface="Times New Roman" panose="02020603050405020304" pitchFamily="18" charset="0"/>
                <a:ea typeface="DengXian" panose="02010600030101010101" pitchFamily="2" charset="-122"/>
                <a:cs typeface="Times New Roman" panose="02020603050405020304" pitchFamily="18" charset="0"/>
              </a:rPr>
              <a:t> server by using </a:t>
            </a:r>
            <a:r>
              <a:rPr lang="en-US" sz="2000" b="1" dirty="0">
                <a:latin typeface="Times New Roman" panose="02020603050405020304" pitchFamily="18" charset="0"/>
                <a:ea typeface="Calibri" panose="020F0502020204030204" pitchFamily="34" charset="0"/>
                <a:cs typeface="Times New Roman" panose="02020603050405020304" pitchFamily="18" charset="0"/>
              </a:rPr>
              <a:t>sudo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systemctl</a:t>
            </a:r>
            <a:r>
              <a:rPr lang="en-US" sz="2000" b="1" dirty="0">
                <a:latin typeface="Times New Roman" panose="02020603050405020304" pitchFamily="18" charset="0"/>
                <a:ea typeface="Calibri" panose="020F0502020204030204" pitchFamily="34" charset="0"/>
                <a:cs typeface="Times New Roman" panose="02020603050405020304" pitchFamily="18" charset="0"/>
              </a:rPr>
              <a:t> daemon-reload</a:t>
            </a:r>
            <a:endParaRPr lang="en-IN" sz="20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BEEF9E6A-5B9D-4C6A-8B89-F58CDDC5E85A}"/>
              </a:ext>
            </a:extLst>
          </p:cNvPr>
          <p:cNvPicPr>
            <a:picLocks noChangeAspect="1"/>
          </p:cNvPicPr>
          <p:nvPr/>
        </p:nvPicPr>
        <p:blipFill>
          <a:blip r:embed="rId2"/>
          <a:stretch>
            <a:fillRect/>
          </a:stretch>
        </p:blipFill>
        <p:spPr>
          <a:xfrm>
            <a:off x="1139687" y="2029942"/>
            <a:ext cx="9780104" cy="3377711"/>
          </a:xfrm>
          <a:prstGeom prst="rect">
            <a:avLst/>
          </a:prstGeom>
        </p:spPr>
      </p:pic>
    </p:spTree>
    <p:extLst>
      <p:ext uri="{BB962C8B-B14F-4D97-AF65-F5344CB8AC3E}">
        <p14:creationId xmlns:p14="http://schemas.microsoft.com/office/powerpoint/2010/main" val="2496350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E9F8A5-2259-415F-979B-52490FA1039C}"/>
              </a:ext>
            </a:extLst>
          </p:cNvPr>
          <p:cNvSpPr/>
          <p:nvPr/>
        </p:nvSpPr>
        <p:spPr>
          <a:xfrm>
            <a:off x="1559075" y="691578"/>
            <a:ext cx="7076925" cy="523220"/>
          </a:xfrm>
          <a:prstGeom prst="rect">
            <a:avLst/>
          </a:prstGeom>
        </p:spPr>
        <p:txBody>
          <a:bodyPr wrap="square">
            <a:spAutoFit/>
          </a:bodyPr>
          <a:lstStyle/>
          <a:p>
            <a:pPr algn="just"/>
            <a:r>
              <a:rPr lang="en-US" sz="2800" b="1" dirty="0">
                <a:effectLst/>
                <a:latin typeface="Algerian" panose="04020705040A02060702" pitchFamily="82" charset="0"/>
                <a:ea typeface="Calibri" panose="020F0502020204030204" pitchFamily="34" charset="0"/>
                <a:cs typeface="Times New Roman" panose="02020603050405020304" pitchFamily="18" charset="0"/>
              </a:rPr>
              <a:t>Step-3: </a:t>
            </a:r>
            <a:r>
              <a:rPr lang="en-US" sz="2800" dirty="0">
                <a:latin typeface="Algerian" panose="04020705040A02060702" pitchFamily="82" charset="0"/>
                <a:ea typeface="Calibri" panose="020F0502020204030204" pitchFamily="34" charset="0"/>
                <a:cs typeface="Times New Roman" panose="02020603050405020304" pitchFamily="18" charset="0"/>
              </a:rPr>
              <a:t>Jenkins dashboard creation</a:t>
            </a:r>
            <a:endParaRPr lang="en-IN" sz="2800" dirty="0">
              <a:latin typeface="Algerian" panose="04020705040A02060702" pitchFamily="82" charset="0"/>
              <a:ea typeface="DengXian" panose="02010600030101010101" pitchFamily="2" charset="-122"/>
              <a:cs typeface="Times New Roman" panose="02020603050405020304" pitchFamily="18" charset="0"/>
            </a:endParaRPr>
          </a:p>
        </p:txBody>
      </p:sp>
      <p:sp>
        <p:nvSpPr>
          <p:cNvPr id="4" name="Rectangle 3">
            <a:extLst>
              <a:ext uri="{FF2B5EF4-FFF2-40B4-BE49-F238E27FC236}">
                <a16:creationId xmlns:a16="http://schemas.microsoft.com/office/drawing/2014/main" id="{DF310B4D-2FBD-415A-9E10-917D1ECCA89A}"/>
              </a:ext>
            </a:extLst>
          </p:cNvPr>
          <p:cNvSpPr/>
          <p:nvPr/>
        </p:nvSpPr>
        <p:spPr>
          <a:xfrm>
            <a:off x="1391478" y="1696100"/>
            <a:ext cx="8984974" cy="2554545"/>
          </a:xfrm>
          <a:prstGeom prst="rect">
            <a:avLst/>
          </a:prstGeom>
        </p:spPr>
        <p:txBody>
          <a:bodyPr wrap="square">
            <a:spAutoFit/>
          </a:bodyPr>
          <a:lstStyle/>
          <a:p>
            <a:pPr marL="285750" indent="-285750" algn="just">
              <a:spcAft>
                <a:spcPts val="0"/>
              </a:spcAf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Then restart the </a:t>
            </a:r>
            <a:r>
              <a:rPr lang="en-US" sz="2000" dirty="0" err="1">
                <a:latin typeface="Times New Roman" panose="02020603050405020304" pitchFamily="18" charset="0"/>
                <a:ea typeface="Calibri" panose="020F0502020204030204" pitchFamily="34" charset="0"/>
                <a:cs typeface="Times New Roman" panose="02020603050405020304" pitchFamily="18" charset="0"/>
              </a:rPr>
              <a:t>jenkins</a:t>
            </a:r>
            <a:r>
              <a:rPr lang="en-US" sz="2000" dirty="0">
                <a:latin typeface="Times New Roman" panose="02020603050405020304" pitchFamily="18" charset="0"/>
                <a:ea typeface="Calibri" panose="020F0502020204030204" pitchFamily="34" charset="0"/>
                <a:cs typeface="Times New Roman" panose="02020603050405020304" pitchFamily="18" charset="0"/>
              </a:rPr>
              <a:t> server by using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sudo</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systemctl</a:t>
            </a:r>
            <a:r>
              <a:rPr lang="en-US" sz="2000" b="1" dirty="0">
                <a:latin typeface="Times New Roman" panose="02020603050405020304" pitchFamily="18" charset="0"/>
                <a:ea typeface="Calibri" panose="020F0502020204030204" pitchFamily="34" charset="0"/>
                <a:cs typeface="Times New Roman" panose="02020603050405020304" pitchFamily="18" charset="0"/>
              </a:rPr>
              <a:t> restart Jenkins</a:t>
            </a:r>
            <a:endParaRPr lang="en-IN" sz="2000" b="1" dirty="0">
              <a:latin typeface="Times New Roman" panose="02020603050405020304" pitchFamily="18" charset="0"/>
              <a:ea typeface="DengXian" panose="02010600030101010101" pitchFamily="2" charset="-122"/>
              <a:cs typeface="Times New Roman" panose="02020603050405020304" pitchFamily="18" charset="0"/>
            </a:endParaRPr>
          </a:p>
          <a:p>
            <a:pPr algn="just">
              <a:spcAft>
                <a:spcPts val="0"/>
              </a:spcAft>
            </a:pPr>
            <a:endParaRPr lang="en-IN"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just">
              <a:spcAft>
                <a:spcPts val="0"/>
              </a:spcAft>
              <a:buFont typeface="Wingdings" panose="05000000000000000000" pitchFamily="2" charset="2"/>
              <a:buChar char="Ø"/>
            </a:pPr>
            <a:r>
              <a:rPr lang="en-US" sz="2000" dirty="0">
                <a:solidFill>
                  <a:srgbClr val="000000"/>
                </a:solidFill>
                <a:latin typeface="Times New Roman" panose="02020603050405020304" pitchFamily="18" charset="0"/>
                <a:ea typeface="__Inter_Fallback_36bd41"/>
                <a:cs typeface="Times New Roman" panose="02020603050405020304" pitchFamily="18" charset="0"/>
              </a:rPr>
              <a:t>After restarting the service then connect the with 8090 port</a:t>
            </a:r>
          </a:p>
          <a:p>
            <a:pPr algn="just">
              <a:spcAft>
                <a:spcPts val="0"/>
              </a:spcAft>
            </a:pPr>
            <a:r>
              <a:rPr lang="en-US" sz="2000" dirty="0">
                <a:solidFill>
                  <a:srgbClr val="000000"/>
                </a:solidFill>
                <a:latin typeface="Times New Roman" panose="02020603050405020304" pitchFamily="18" charset="0"/>
                <a:ea typeface="__Inter_Fallback_36bd41"/>
                <a:cs typeface="Times New Roman" panose="02020603050405020304" pitchFamily="18" charset="0"/>
              </a:rPr>
              <a:t>  </a:t>
            </a:r>
            <a:endParaRPr lang="en-IN"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just">
              <a:spcAft>
                <a:spcPts val="0"/>
              </a:spcAft>
              <a:buFont typeface="Wingdings" panose="05000000000000000000" pitchFamily="2" charset="2"/>
              <a:buChar char="Ø"/>
            </a:pPr>
            <a:r>
              <a:rPr lang="en-US" sz="2000" dirty="0">
                <a:solidFill>
                  <a:srgbClr val="111111"/>
                </a:solidFill>
                <a:latin typeface="Times New Roman" panose="02020603050405020304" pitchFamily="18" charset="0"/>
                <a:ea typeface="Segoe UI" panose="020B0502040204020203" pitchFamily="34" charset="0"/>
                <a:cs typeface="Times New Roman" panose="02020603050405020304" pitchFamily="18" charset="0"/>
              </a:rPr>
              <a:t>Now Unlock Jenkins using an administrative password </a:t>
            </a:r>
          </a:p>
          <a:p>
            <a:pPr algn="just">
              <a:spcAft>
                <a:spcPts val="0"/>
              </a:spcAft>
            </a:pPr>
            <a:endParaRPr lang="en-IN"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just">
              <a:spcAft>
                <a:spcPts val="0"/>
              </a:spcAft>
              <a:buFont typeface="Wingdings" panose="05000000000000000000" pitchFamily="2" charset="2"/>
              <a:buChar char="Ø"/>
            </a:pPr>
            <a:r>
              <a:rPr lang="en-US" sz="2000" dirty="0">
                <a:solidFill>
                  <a:srgbClr val="111111"/>
                </a:solidFill>
                <a:latin typeface="Times New Roman" panose="02020603050405020304" pitchFamily="18" charset="0"/>
                <a:ea typeface="Segoe UI" panose="020B0502040204020203" pitchFamily="34" charset="0"/>
                <a:cs typeface="Times New Roman" panose="02020603050405020304" pitchFamily="18" charset="0"/>
              </a:rPr>
              <a:t>To get need to copy var path and paste in Git by using </a:t>
            </a:r>
            <a:r>
              <a:rPr lang="en-US" sz="2000" b="1" dirty="0" err="1">
                <a:solidFill>
                  <a:srgbClr val="111111"/>
                </a:solidFill>
                <a:latin typeface="Times New Roman" panose="02020603050405020304" pitchFamily="18" charset="0"/>
                <a:ea typeface="Segoe UI" panose="020B0502040204020203" pitchFamily="34" charset="0"/>
                <a:cs typeface="Times New Roman" panose="02020603050405020304" pitchFamily="18" charset="0"/>
              </a:rPr>
              <a:t>sudo</a:t>
            </a:r>
            <a:r>
              <a:rPr lang="en-US" sz="2000" b="1" dirty="0">
                <a:solidFill>
                  <a:srgbClr val="111111"/>
                </a:solidFill>
                <a:latin typeface="Times New Roman" panose="02020603050405020304" pitchFamily="18" charset="0"/>
                <a:ea typeface="Segoe UI" panose="020B0502040204020203" pitchFamily="34" charset="0"/>
                <a:cs typeface="Times New Roman" panose="02020603050405020304" pitchFamily="18" charset="0"/>
              </a:rPr>
              <a:t> cat var path</a:t>
            </a:r>
            <a:r>
              <a:rPr lang="en-US" sz="2000" dirty="0">
                <a:solidFill>
                  <a:srgbClr val="111111"/>
                </a:solidFill>
                <a:latin typeface="Times New Roman" panose="02020603050405020304" pitchFamily="18" charset="0"/>
                <a:ea typeface="Segoe UI" panose="020B0502040204020203" pitchFamily="34" charset="0"/>
                <a:cs typeface="Times New Roman" panose="02020603050405020304" pitchFamily="18" charset="0"/>
              </a:rPr>
              <a:t> to get administrative password</a:t>
            </a:r>
            <a:endParaRPr lang="en-IN" sz="20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3059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41D29-E3C5-4146-9962-4E84DF6DA171}"/>
              </a:ext>
            </a:extLst>
          </p:cNvPr>
          <p:cNvPicPr>
            <a:picLocks noChangeAspect="1"/>
          </p:cNvPicPr>
          <p:nvPr/>
        </p:nvPicPr>
        <p:blipFill>
          <a:blip r:embed="rId2"/>
          <a:stretch>
            <a:fillRect/>
          </a:stretch>
        </p:blipFill>
        <p:spPr>
          <a:xfrm>
            <a:off x="1433914" y="275850"/>
            <a:ext cx="9129712" cy="5486400"/>
          </a:xfrm>
          <a:prstGeom prst="rect">
            <a:avLst/>
          </a:prstGeom>
        </p:spPr>
      </p:pic>
    </p:spTree>
    <p:extLst>
      <p:ext uri="{BB962C8B-B14F-4D97-AF65-F5344CB8AC3E}">
        <p14:creationId xmlns:p14="http://schemas.microsoft.com/office/powerpoint/2010/main" val="178640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D3E136-392A-446C-8524-01F7EE5387B7}"/>
              </a:ext>
            </a:extLst>
          </p:cNvPr>
          <p:cNvSpPr/>
          <p:nvPr/>
        </p:nvSpPr>
        <p:spPr>
          <a:xfrm>
            <a:off x="1670414" y="378042"/>
            <a:ext cx="7571907" cy="646331"/>
          </a:xfrm>
          <a:prstGeom prst="rect">
            <a:avLst/>
          </a:prstGeom>
        </p:spPr>
        <p:txBody>
          <a:bodyPr wrap="square">
            <a:spAutoFit/>
          </a:bodyPr>
          <a:lstStyle/>
          <a:p>
            <a:r>
              <a:rPr lang="en-US" dirty="0">
                <a:latin typeface="Algerian" panose="04020705040A02060702" pitchFamily="82" charset="0"/>
                <a:ea typeface="DengXian" panose="02010600030101010101" pitchFamily="2" charset="-122"/>
              </a:rPr>
              <a:t>After unlocking the </a:t>
            </a:r>
            <a:r>
              <a:rPr lang="en-US" dirty="0" err="1">
                <a:latin typeface="Algerian" panose="04020705040A02060702" pitchFamily="82" charset="0"/>
                <a:ea typeface="DengXian" panose="02010600030101010101" pitchFamily="2" charset="-122"/>
              </a:rPr>
              <a:t>jenkins</a:t>
            </a:r>
            <a:r>
              <a:rPr lang="en-US" dirty="0">
                <a:latin typeface="Algerian" panose="04020705040A02060702" pitchFamily="82" charset="0"/>
                <a:ea typeface="DengXian" panose="02010600030101010101" pitchFamily="2" charset="-122"/>
              </a:rPr>
              <a:t> click on</a:t>
            </a:r>
            <a:r>
              <a:rPr lang="en-US" dirty="0">
                <a:solidFill>
                  <a:srgbClr val="111111"/>
                </a:solidFill>
                <a:latin typeface="Algerian" panose="04020705040A02060702" pitchFamily="82" charset="0"/>
                <a:ea typeface="Segoe UI" panose="020B0502040204020203" pitchFamily="34" charset="0"/>
              </a:rPr>
              <a:t> install the suggested plugins</a:t>
            </a:r>
            <a:endParaRPr lang="en-IN" dirty="0">
              <a:latin typeface="Algerian" panose="04020705040A02060702" pitchFamily="82" charset="0"/>
            </a:endParaRPr>
          </a:p>
        </p:txBody>
      </p:sp>
      <p:pic>
        <p:nvPicPr>
          <p:cNvPr id="8" name="Picture 7">
            <a:extLst>
              <a:ext uri="{FF2B5EF4-FFF2-40B4-BE49-F238E27FC236}">
                <a16:creationId xmlns:a16="http://schemas.microsoft.com/office/drawing/2014/main" id="{4B43F2E4-2FD1-445F-9928-423CD291679E}"/>
              </a:ext>
            </a:extLst>
          </p:cNvPr>
          <p:cNvPicPr>
            <a:picLocks noChangeAspect="1"/>
          </p:cNvPicPr>
          <p:nvPr/>
        </p:nvPicPr>
        <p:blipFill rotWithShape="1">
          <a:blip r:embed="rId2">
            <a:extLst>
              <a:ext uri="{28A0092B-C50C-407E-A947-70E740481C1C}">
                <a14:useLocalDpi xmlns:a14="http://schemas.microsoft.com/office/drawing/2010/main" val="0"/>
              </a:ext>
            </a:extLst>
          </a:blip>
          <a:srcRect l="5937" t="4202" r="2160" b="4481"/>
          <a:stretch/>
        </p:blipFill>
        <p:spPr>
          <a:xfrm>
            <a:off x="1566862" y="1142359"/>
            <a:ext cx="9058275" cy="4929187"/>
          </a:xfrm>
          <a:prstGeom prst="rect">
            <a:avLst/>
          </a:prstGeom>
        </p:spPr>
      </p:pic>
    </p:spTree>
    <p:extLst>
      <p:ext uri="{BB962C8B-B14F-4D97-AF65-F5344CB8AC3E}">
        <p14:creationId xmlns:p14="http://schemas.microsoft.com/office/powerpoint/2010/main" val="2062229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BED02D-8111-4B13-94EF-2A3126A71295}"/>
              </a:ext>
            </a:extLst>
          </p:cNvPr>
          <p:cNvSpPr/>
          <p:nvPr/>
        </p:nvSpPr>
        <p:spPr>
          <a:xfrm>
            <a:off x="622852" y="228026"/>
            <a:ext cx="10482470" cy="2585323"/>
          </a:xfrm>
          <a:prstGeom prst="rect">
            <a:avLst/>
          </a:prstGeom>
        </p:spPr>
        <p:txBody>
          <a:bodyPr wrap="square">
            <a:spAutoFit/>
          </a:bodyPr>
          <a:lstStyle/>
          <a:p>
            <a:pPr algn="just">
              <a:spcAft>
                <a:spcPts val="0"/>
              </a:spcAft>
            </a:pPr>
            <a:r>
              <a:rPr lang="en-US" dirty="0">
                <a:latin typeface="Algerian" panose="04020705040A02060702" pitchFamily="82" charset="0"/>
                <a:ea typeface="DengXian" panose="02010600030101010101" pitchFamily="2" charset="-122"/>
                <a:cs typeface="Times New Roman" panose="02020603050405020304" pitchFamily="18" charset="0"/>
              </a:rPr>
              <a:t>After successfully installation suggested we will get login page in that need to the enter below details</a:t>
            </a:r>
            <a:endParaRPr lang="en-IN" dirty="0">
              <a:effectLst/>
              <a:latin typeface="Algerian" panose="04020705040A02060702" pitchFamily="82" charset="0"/>
              <a:ea typeface="DengXian"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
              <a:tabLst>
                <a:tab pos="266700" algn="l"/>
              </a:tabLst>
            </a:pPr>
            <a:r>
              <a:rPr lang="en-US" dirty="0">
                <a:latin typeface="Times New Roman" panose="02020603050405020304" pitchFamily="18" charset="0"/>
                <a:ea typeface="DengXian" panose="02010600030101010101" pitchFamily="2" charset="-122"/>
                <a:cs typeface="Times New Roman" panose="02020603050405020304" pitchFamily="18" charset="0"/>
              </a:rPr>
              <a:t>User name</a:t>
            </a:r>
            <a:endParaRPr lang="en-IN"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
              <a:tabLst>
                <a:tab pos="266700" algn="l"/>
              </a:tabLst>
            </a:pPr>
            <a:r>
              <a:rPr lang="en-US" dirty="0">
                <a:latin typeface="Times New Roman" panose="02020603050405020304" pitchFamily="18" charset="0"/>
                <a:ea typeface="DengXian" panose="02010600030101010101" pitchFamily="2" charset="-122"/>
                <a:cs typeface="Times New Roman" panose="02020603050405020304" pitchFamily="18" charset="0"/>
              </a:rPr>
              <a:t>Password</a:t>
            </a:r>
            <a:endParaRPr lang="en-IN"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
              <a:tabLst>
                <a:tab pos="266700" algn="l"/>
              </a:tabLst>
            </a:pPr>
            <a:r>
              <a:rPr lang="en-US" dirty="0">
                <a:latin typeface="Times New Roman" panose="02020603050405020304" pitchFamily="18" charset="0"/>
                <a:ea typeface="DengXian" panose="02010600030101010101" pitchFamily="2" charset="-122"/>
                <a:cs typeface="Times New Roman" panose="02020603050405020304" pitchFamily="18" charset="0"/>
              </a:rPr>
              <a:t>Conform Password</a:t>
            </a:r>
            <a:endParaRPr lang="en-IN"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
              <a:tabLst>
                <a:tab pos="266700" algn="l"/>
              </a:tabLst>
            </a:pPr>
            <a:r>
              <a:rPr lang="en-US" dirty="0">
                <a:latin typeface="Times New Roman" panose="02020603050405020304" pitchFamily="18" charset="0"/>
                <a:ea typeface="DengXian" panose="02010600030101010101" pitchFamily="2" charset="-122"/>
                <a:cs typeface="Times New Roman" panose="02020603050405020304" pitchFamily="18" charset="0"/>
              </a:rPr>
              <a:t>Full name</a:t>
            </a:r>
            <a:endParaRPr lang="en-IN"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
              <a:tabLst>
                <a:tab pos="266700" algn="l"/>
              </a:tabLst>
            </a:pPr>
            <a:r>
              <a:rPr lang="en-US" dirty="0">
                <a:latin typeface="Times New Roman" panose="02020603050405020304" pitchFamily="18" charset="0"/>
                <a:ea typeface="DengXian" panose="02010600030101010101" pitchFamily="2" charset="-122"/>
                <a:cs typeface="Times New Roman" panose="02020603050405020304" pitchFamily="18" charset="0"/>
              </a:rPr>
              <a:t>Email</a:t>
            </a:r>
            <a:endParaRPr lang="en-IN"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spcAft>
                <a:spcPts val="0"/>
              </a:spcAft>
              <a:buFont typeface="Wingdings" panose="05000000000000000000" pitchFamily="2" charset="2"/>
              <a:buChar char=""/>
              <a:tabLst>
                <a:tab pos="266700" algn="l"/>
              </a:tabLst>
            </a:pPr>
            <a:r>
              <a:rPr lang="en-US" dirty="0">
                <a:latin typeface="Times New Roman" panose="02020603050405020304" pitchFamily="18" charset="0"/>
                <a:ea typeface="DengXian" panose="02010600030101010101" pitchFamily="2" charset="-122"/>
                <a:cs typeface="Times New Roman" panose="02020603050405020304" pitchFamily="18" charset="0"/>
              </a:rPr>
              <a:t>After the all details need to </a:t>
            </a:r>
            <a:endParaRPr lang="en-IN" dirty="0">
              <a:effectLst/>
              <a:latin typeface="Times New Roman" panose="02020603050405020304" pitchFamily="18" charset="0"/>
              <a:ea typeface="DengXian" panose="02010600030101010101" pitchFamily="2" charset="-122"/>
              <a:cs typeface="Times New Roman" panose="02020603050405020304" pitchFamily="18" charset="0"/>
            </a:endParaRPr>
          </a:p>
          <a:p>
            <a:r>
              <a:rPr lang="en-US" dirty="0">
                <a:latin typeface="Algerian" panose="04020705040A02060702" pitchFamily="82" charset="0"/>
                <a:ea typeface="DengXian" panose="02010600030101010101" pitchFamily="2" charset="-122"/>
                <a:cs typeface="Times New Roman" panose="02020603050405020304" pitchFamily="18" charset="0"/>
              </a:rPr>
              <a:t>Click on save and continue</a:t>
            </a:r>
            <a:endParaRPr lang="en-IN" dirty="0">
              <a:latin typeface="Algerian" panose="04020705040A02060702" pitchFamily="82" charset="0"/>
              <a:cs typeface="Times New Roman" panose="02020603050405020304" pitchFamily="18" charset="0"/>
            </a:endParaRPr>
          </a:p>
        </p:txBody>
      </p:sp>
      <p:pic>
        <p:nvPicPr>
          <p:cNvPr id="4" name="Picture 3">
            <a:extLst>
              <a:ext uri="{FF2B5EF4-FFF2-40B4-BE49-F238E27FC236}">
                <a16:creationId xmlns:a16="http://schemas.microsoft.com/office/drawing/2014/main" id="{42AA923E-64A6-4A74-AD27-43B721A41D26}"/>
              </a:ext>
            </a:extLst>
          </p:cNvPr>
          <p:cNvPicPr>
            <a:picLocks noChangeAspect="1"/>
          </p:cNvPicPr>
          <p:nvPr/>
        </p:nvPicPr>
        <p:blipFill rotWithShape="1">
          <a:blip r:embed="rId2">
            <a:extLst>
              <a:ext uri="{28A0092B-C50C-407E-A947-70E740481C1C}">
                <a14:useLocalDpi xmlns:a14="http://schemas.microsoft.com/office/drawing/2010/main" val="0"/>
              </a:ext>
            </a:extLst>
          </a:blip>
          <a:srcRect l="10782" t="4744" r="3240" b="5837"/>
          <a:stretch/>
        </p:blipFill>
        <p:spPr>
          <a:xfrm>
            <a:off x="2119006" y="2757949"/>
            <a:ext cx="5668143" cy="3228676"/>
          </a:xfrm>
          <a:prstGeom prst="rect">
            <a:avLst/>
          </a:prstGeom>
        </p:spPr>
      </p:pic>
    </p:spTree>
    <p:extLst>
      <p:ext uri="{BB962C8B-B14F-4D97-AF65-F5344CB8AC3E}">
        <p14:creationId xmlns:p14="http://schemas.microsoft.com/office/powerpoint/2010/main" val="1715235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7D0F0E-7A0F-4386-8D95-92406C44F73B}"/>
              </a:ext>
            </a:extLst>
          </p:cNvPr>
          <p:cNvSpPr/>
          <p:nvPr/>
        </p:nvSpPr>
        <p:spPr>
          <a:xfrm>
            <a:off x="1577009" y="462667"/>
            <a:ext cx="8097078" cy="646331"/>
          </a:xfrm>
          <a:prstGeom prst="rect">
            <a:avLst/>
          </a:prstGeom>
        </p:spPr>
        <p:txBody>
          <a:bodyPr wrap="square">
            <a:spAutoFit/>
          </a:bodyPr>
          <a:lstStyle/>
          <a:p>
            <a:pPr marL="342900" lvl="0" indent="-342900" algn="just">
              <a:spcAft>
                <a:spcPts val="0"/>
              </a:spcAft>
              <a:buFont typeface="+mj-lt"/>
              <a:buAutoNum type="arabicPeriod" startAt="4"/>
              <a:tabLst>
                <a:tab pos="198120" algn="l"/>
              </a:tabLst>
            </a:pPr>
            <a:r>
              <a:rPr lang="en-US" dirty="0">
                <a:latin typeface="Algerian" panose="04020705040A02060702" pitchFamily="82" charset="0"/>
                <a:ea typeface="DengXian" panose="02010600030101010101" pitchFamily="2" charset="-122"/>
                <a:cs typeface="Times New Roman" panose="02020603050405020304" pitchFamily="18" charset="0"/>
              </a:rPr>
              <a:t>After click on save and continue Jenkins dashboard page will open </a:t>
            </a:r>
            <a:endParaRPr lang="en-IN" sz="1100" dirty="0">
              <a:effectLst/>
              <a:latin typeface="Algerian" panose="04020705040A02060702" pitchFamily="82" charset="0"/>
              <a:ea typeface="DengXia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345418A8-E6D3-4BB2-9972-EAED59AED609}"/>
              </a:ext>
            </a:extLst>
          </p:cNvPr>
          <p:cNvPicPr>
            <a:picLocks noChangeAspect="1"/>
          </p:cNvPicPr>
          <p:nvPr/>
        </p:nvPicPr>
        <p:blipFill rotWithShape="1">
          <a:blip r:embed="rId2">
            <a:extLst>
              <a:ext uri="{28A0092B-C50C-407E-A947-70E740481C1C}">
                <a14:useLocalDpi xmlns:a14="http://schemas.microsoft.com/office/drawing/2010/main" val="0"/>
              </a:ext>
            </a:extLst>
          </a:blip>
          <a:srcRect t="10397" b="3936"/>
          <a:stretch/>
        </p:blipFill>
        <p:spPr>
          <a:xfrm>
            <a:off x="1565557" y="1334165"/>
            <a:ext cx="9357070" cy="4346986"/>
          </a:xfrm>
          <a:prstGeom prst="rect">
            <a:avLst/>
          </a:prstGeom>
        </p:spPr>
      </p:pic>
    </p:spTree>
    <p:extLst>
      <p:ext uri="{BB962C8B-B14F-4D97-AF65-F5344CB8AC3E}">
        <p14:creationId xmlns:p14="http://schemas.microsoft.com/office/powerpoint/2010/main" val="417592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080C71-7418-488D-B5B1-8A18A25B81AD}"/>
              </a:ext>
            </a:extLst>
          </p:cNvPr>
          <p:cNvSpPr/>
          <p:nvPr/>
        </p:nvSpPr>
        <p:spPr>
          <a:xfrm>
            <a:off x="1914939" y="389139"/>
            <a:ext cx="8362121" cy="369332"/>
          </a:xfrm>
          <a:prstGeom prst="rect">
            <a:avLst/>
          </a:prstGeom>
        </p:spPr>
        <p:txBody>
          <a:bodyPr wrap="square">
            <a:spAutoFit/>
          </a:bodyPr>
          <a:lstStyle/>
          <a:p>
            <a:pPr algn="just">
              <a:spcAft>
                <a:spcPts val="0"/>
              </a:spcAft>
            </a:pPr>
            <a:r>
              <a:rPr lang="en-US" dirty="0">
                <a:latin typeface="Arial" panose="020B0604020202020204" pitchFamily="34" charset="0"/>
                <a:ea typeface="DengXian" panose="02010600030101010101" pitchFamily="2" charset="-122"/>
                <a:cs typeface="Times New Roman" panose="02020603050405020304" pitchFamily="18" charset="0"/>
              </a:rPr>
              <a:t>8.After created Jenkins Dashboard again got the Instance and install the docker </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258810D8-2C02-44A4-98D1-770B06755269}"/>
              </a:ext>
            </a:extLst>
          </p:cNvPr>
          <p:cNvSpPr/>
          <p:nvPr/>
        </p:nvSpPr>
        <p:spPr>
          <a:xfrm>
            <a:off x="1311966" y="1088985"/>
            <a:ext cx="8362122" cy="1846659"/>
          </a:xfrm>
          <a:prstGeom prst="rect">
            <a:avLst/>
          </a:prstGeom>
        </p:spPr>
        <p:txBody>
          <a:bodyPr wrap="square">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What is Docker?</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r>
              <a:rPr lang="en-US" dirty="0">
                <a:solidFill>
                  <a:srgbClr val="000000"/>
                </a:solidFill>
                <a:latin typeface="Arial" panose="020B0604020202020204" pitchFamily="34" charset="0"/>
                <a:ea typeface="__Inter_Fallback_36bd41"/>
              </a:rPr>
              <a:t>Docker is an open-source platform that allows developers to automate the deployment, scaling, and management of applications inside lightweight, portable containers. These containers package an application with all its dependencies, ensuring that it runs consistently across different environments, such as development, testing, and production</a:t>
            </a:r>
            <a:endParaRPr lang="en-IN" dirty="0"/>
          </a:p>
        </p:txBody>
      </p:sp>
      <p:sp>
        <p:nvSpPr>
          <p:cNvPr id="4" name="Rectangle 3">
            <a:extLst>
              <a:ext uri="{FF2B5EF4-FFF2-40B4-BE49-F238E27FC236}">
                <a16:creationId xmlns:a16="http://schemas.microsoft.com/office/drawing/2014/main" id="{3586C116-C62A-4140-9737-5A7CD96FF178}"/>
              </a:ext>
            </a:extLst>
          </p:cNvPr>
          <p:cNvSpPr/>
          <p:nvPr/>
        </p:nvSpPr>
        <p:spPr>
          <a:xfrm>
            <a:off x="1311966" y="3266158"/>
            <a:ext cx="8176591" cy="2400657"/>
          </a:xfrm>
          <a:prstGeom prst="rect">
            <a:avLst/>
          </a:prstGeom>
        </p:spPr>
        <p:txBody>
          <a:bodyPr wrap="square">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Step-4:</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Arial" panose="020B0604020202020204" pitchFamily="34" charset="0"/>
                <a:ea typeface="__Inter_Fallback_36bd41"/>
                <a:cs typeface="Times New Roman" panose="02020603050405020304" pitchFamily="18" charset="0"/>
              </a:rPr>
              <a:t>1.Need to Install Docker Instance and connect to the </a:t>
            </a:r>
            <a:r>
              <a:rPr lang="en-US" dirty="0" err="1">
                <a:solidFill>
                  <a:srgbClr val="000000"/>
                </a:solidFill>
                <a:latin typeface="Arial" panose="020B0604020202020204" pitchFamily="34" charset="0"/>
                <a:ea typeface="__Inter_Fallback_36bd41"/>
                <a:cs typeface="Times New Roman" panose="02020603050405020304" pitchFamily="18" charset="0"/>
              </a:rPr>
              <a:t>sonarQube</a:t>
            </a:r>
            <a:r>
              <a:rPr lang="en-US" dirty="0">
                <a:solidFill>
                  <a:srgbClr val="000000"/>
                </a:solidFill>
                <a:latin typeface="Arial" panose="020B0604020202020204" pitchFamily="34" charset="0"/>
                <a:ea typeface="__Inter_Fallback_36bd41"/>
                <a:cs typeface="Times New Roman" panose="02020603050405020304" pitchFamily="18" charset="0"/>
              </a:rPr>
              <a:t> with Docker Container by using below commands</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Arial" panose="020B0604020202020204" pitchFamily="34" charset="0"/>
                <a:ea typeface="__Inter_Fallback_36bd41"/>
                <a:cs typeface="Times New Roman" panose="02020603050405020304" pitchFamily="18" charset="0"/>
              </a:rPr>
              <a:t> </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2.</a:t>
            </a:r>
            <a:r>
              <a:rPr lang="en-US" b="1" dirty="0">
                <a:latin typeface="Arial" panose="020B0604020202020204" pitchFamily="34" charset="0"/>
                <a:ea typeface="Calibri" panose="020F0502020204030204" pitchFamily="34" charset="0"/>
                <a:cs typeface="Times New Roman" panose="02020603050405020304" pitchFamily="18" charset="0"/>
              </a:rPr>
              <a:t>sudo apt-get update</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 </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3.After update the tools need install Docker by using </a:t>
            </a:r>
            <a:r>
              <a:rPr lang="en-US" b="1" dirty="0" err="1">
                <a:latin typeface="Arial" panose="020B0604020202020204" pitchFamily="34" charset="0"/>
                <a:ea typeface="Calibri" panose="020F0502020204030204" pitchFamily="34" charset="0"/>
                <a:cs typeface="Times New Roman" panose="02020603050405020304" pitchFamily="18" charset="0"/>
              </a:rPr>
              <a:t>sudo</a:t>
            </a:r>
            <a:r>
              <a:rPr lang="en-US" b="1" dirty="0">
                <a:latin typeface="Arial" panose="020B0604020202020204" pitchFamily="34" charset="0"/>
                <a:ea typeface="Calibri" panose="020F0502020204030204" pitchFamily="34" charset="0"/>
                <a:cs typeface="Times New Roman" panose="02020603050405020304" pitchFamily="18" charset="0"/>
              </a:rPr>
              <a:t> apt-get install docker.io -y</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48690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88B021-2EE8-4B49-9EBC-6AB3DD373F58}"/>
              </a:ext>
            </a:extLst>
          </p:cNvPr>
          <p:cNvSpPr/>
          <p:nvPr/>
        </p:nvSpPr>
        <p:spPr>
          <a:xfrm>
            <a:off x="2040834" y="862834"/>
            <a:ext cx="7739270" cy="1754326"/>
          </a:xfrm>
          <a:prstGeom prst="rect">
            <a:avLst/>
          </a:prstGeom>
        </p:spPr>
        <p:txBody>
          <a:bodyPr wrap="square">
            <a:spAutoFit/>
          </a:bodyPr>
          <a:lstStyle/>
          <a:p>
            <a:pPr algn="just">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4.After Installing the docker create user in </a:t>
            </a:r>
            <a:r>
              <a:rPr lang="en-US" dirty="0" err="1">
                <a:latin typeface="Arial" panose="020B0604020202020204" pitchFamily="34" charset="0"/>
                <a:ea typeface="Calibri" panose="020F0502020204030204" pitchFamily="34" charset="0"/>
                <a:cs typeface="Times New Roman" panose="02020603050405020304" pitchFamily="18" charset="0"/>
              </a:rPr>
              <a:t>usermod</a:t>
            </a:r>
            <a:r>
              <a:rPr lang="en-US" dirty="0">
                <a:latin typeface="Arial" panose="020B0604020202020204" pitchFamily="34" charset="0"/>
                <a:ea typeface="Calibri" panose="020F0502020204030204" pitchFamily="34" charset="0"/>
                <a:cs typeface="Times New Roman" panose="02020603050405020304" pitchFamily="18" charset="0"/>
              </a:rPr>
              <a:t> by using </a:t>
            </a:r>
            <a:r>
              <a:rPr lang="en-US" b="1" dirty="0" err="1">
                <a:latin typeface="Arial" panose="020B0604020202020204" pitchFamily="34" charset="0"/>
                <a:ea typeface="Calibri" panose="020F0502020204030204" pitchFamily="34" charset="0"/>
                <a:cs typeface="Times New Roman" panose="02020603050405020304" pitchFamily="18" charset="0"/>
              </a:rPr>
              <a:t>sudo</a:t>
            </a:r>
            <a:r>
              <a:rPr lang="en-US" b="1" dirty="0">
                <a:latin typeface="Arial" panose="020B0604020202020204" pitchFamily="34" charset="0"/>
                <a:ea typeface="Calibri" panose="020F0502020204030204" pitchFamily="34" charset="0"/>
                <a:cs typeface="Times New Roman" panose="02020603050405020304" pitchFamily="18" charset="0"/>
              </a:rPr>
              <a:t> </a:t>
            </a:r>
            <a:r>
              <a:rPr lang="en-US" b="1" dirty="0" err="1">
                <a:latin typeface="Arial" panose="020B0604020202020204" pitchFamily="34" charset="0"/>
                <a:ea typeface="Calibri" panose="020F0502020204030204" pitchFamily="34" charset="0"/>
                <a:cs typeface="Times New Roman" panose="02020603050405020304" pitchFamily="18" charset="0"/>
              </a:rPr>
              <a:t>usermod</a:t>
            </a:r>
            <a:r>
              <a:rPr lang="en-US" b="1" dirty="0">
                <a:latin typeface="Arial" panose="020B0604020202020204" pitchFamily="34" charset="0"/>
                <a:ea typeface="Calibri" panose="020F0502020204030204" pitchFamily="34" charset="0"/>
                <a:cs typeface="Times New Roman" panose="02020603050405020304" pitchFamily="18" charset="0"/>
              </a:rPr>
              <a:t> -</a:t>
            </a:r>
            <a:r>
              <a:rPr lang="en-US" b="1" dirty="0" err="1">
                <a:latin typeface="Arial" panose="020B0604020202020204" pitchFamily="34" charset="0"/>
                <a:ea typeface="Calibri" panose="020F0502020204030204" pitchFamily="34" charset="0"/>
                <a:cs typeface="Times New Roman" panose="02020603050405020304" pitchFamily="18" charset="0"/>
              </a:rPr>
              <a:t>aG</a:t>
            </a:r>
            <a:r>
              <a:rPr lang="en-US" b="1" dirty="0">
                <a:latin typeface="Arial" panose="020B0604020202020204" pitchFamily="34" charset="0"/>
                <a:ea typeface="Calibri" panose="020F0502020204030204" pitchFamily="34" charset="0"/>
                <a:cs typeface="Times New Roman" panose="02020603050405020304" pitchFamily="18" charset="0"/>
              </a:rPr>
              <a:t> docker $USER   #my case is ubuntu</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 </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5.Then New group for docker by using </a:t>
            </a:r>
            <a:r>
              <a:rPr lang="en-US" b="1" dirty="0" err="1">
                <a:latin typeface="Arial" panose="020B0604020202020204" pitchFamily="34" charset="0"/>
                <a:ea typeface="Calibri" panose="020F0502020204030204" pitchFamily="34" charset="0"/>
                <a:cs typeface="Times New Roman" panose="02020603050405020304" pitchFamily="18" charset="0"/>
              </a:rPr>
              <a:t>newgrp</a:t>
            </a:r>
            <a:r>
              <a:rPr lang="en-US" b="1" dirty="0">
                <a:latin typeface="Arial" panose="020B0604020202020204" pitchFamily="34" charset="0"/>
                <a:ea typeface="Calibri" panose="020F0502020204030204" pitchFamily="34" charset="0"/>
                <a:cs typeface="Times New Roman" panose="02020603050405020304" pitchFamily="18" charset="0"/>
              </a:rPr>
              <a:t> docker</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b="1" dirty="0">
                <a:latin typeface="Arial" panose="020B0604020202020204" pitchFamily="34" charset="0"/>
                <a:ea typeface="Calibri" panose="020F0502020204030204" pitchFamily="34" charset="0"/>
                <a:cs typeface="Times New Roman" panose="02020603050405020304" pitchFamily="18" charset="0"/>
              </a:rPr>
              <a:t> </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b="1" dirty="0">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0027FEB2-9E2F-464C-BA55-268B8E6A7ADB}"/>
              </a:ext>
            </a:extLst>
          </p:cNvPr>
          <p:cNvSpPr/>
          <p:nvPr/>
        </p:nvSpPr>
        <p:spPr>
          <a:xfrm>
            <a:off x="1815547" y="3093039"/>
            <a:ext cx="7739270" cy="1538883"/>
          </a:xfrm>
          <a:prstGeom prst="rect">
            <a:avLst/>
          </a:prstGeom>
        </p:spPr>
        <p:txBody>
          <a:bodyPr wrap="square">
            <a:spAutoFit/>
          </a:bodyPr>
          <a:lstStyle/>
          <a:p>
            <a:pPr algn="just">
              <a:spcAft>
                <a:spcPts val="0"/>
              </a:spcAft>
            </a:pPr>
            <a:r>
              <a:rPr lang="en-US" dirty="0">
                <a:solidFill>
                  <a:srgbClr val="111111"/>
                </a:solidFill>
                <a:latin typeface="Arial" panose="020B0604020202020204" pitchFamily="34" charset="0"/>
                <a:ea typeface="Segoe UI" panose="020B0502040204020203" pitchFamily="34" charset="0"/>
                <a:cs typeface="Times New Roman" panose="02020603050405020304" pitchFamily="18" charset="0"/>
              </a:rPr>
              <a:t>6.After the docker installation, we create a </a:t>
            </a:r>
            <a:r>
              <a:rPr lang="en-US" dirty="0" err="1">
                <a:solidFill>
                  <a:srgbClr val="111111"/>
                </a:solidFill>
                <a:latin typeface="Arial" panose="020B0604020202020204" pitchFamily="34" charset="0"/>
                <a:ea typeface="Segoe UI" panose="020B0502040204020203" pitchFamily="34" charset="0"/>
                <a:cs typeface="Times New Roman" panose="02020603050405020304" pitchFamily="18" charset="0"/>
              </a:rPr>
              <a:t>sonarqube</a:t>
            </a:r>
            <a:r>
              <a:rPr lang="en-US" dirty="0">
                <a:solidFill>
                  <a:srgbClr val="111111"/>
                </a:solidFill>
                <a:latin typeface="Arial" panose="020B0604020202020204" pitchFamily="34" charset="0"/>
                <a:ea typeface="Segoe UI" panose="020B0502040204020203" pitchFamily="34" charset="0"/>
                <a:cs typeface="Times New Roman" panose="02020603050405020304" pitchFamily="18" charset="0"/>
              </a:rPr>
              <a:t> container</a:t>
            </a:r>
            <a:r>
              <a:rPr lang="en-US" sz="2000" dirty="0">
                <a:solidFill>
                  <a:srgbClr val="111111"/>
                </a:solidFill>
                <a:latin typeface="Segoe UI" panose="020B0502040204020203" pitchFamily="34" charset="0"/>
                <a:ea typeface="Segoe UI" panose="020B0502040204020203" pitchFamily="34" charset="0"/>
                <a:cs typeface="Times New Roman" panose="02020603050405020304" pitchFamily="18" charset="0"/>
              </a:rPr>
              <a:t> by using</a:t>
            </a:r>
          </a:p>
          <a:p>
            <a:pPr algn="just">
              <a:spcAft>
                <a:spcPts val="0"/>
              </a:spcAft>
            </a:pPr>
            <a:r>
              <a:rPr lang="en-US" sz="2000" dirty="0">
                <a:solidFill>
                  <a:srgbClr val="111111"/>
                </a:solidFill>
                <a:latin typeface="Segoe UI" panose="020B0502040204020203" pitchFamily="34" charset="0"/>
                <a:ea typeface="Segoe UI" panose="020B0502040204020203" pitchFamily="34" charset="0"/>
                <a:cs typeface="Times New Roman" panose="02020603050405020304" pitchFamily="18" charset="0"/>
              </a:rPr>
              <a:t> </a:t>
            </a:r>
            <a:r>
              <a:rPr lang="en-US" b="1" dirty="0">
                <a:latin typeface="Arial" panose="020B0604020202020204" pitchFamily="34" charset="0"/>
                <a:ea typeface="Calibri" panose="020F0502020204030204" pitchFamily="34" charset="0"/>
                <a:cs typeface="Times New Roman" panose="02020603050405020304" pitchFamily="18" charset="0"/>
              </a:rPr>
              <a:t>docker run -d --name sonar -p 9000:9000 </a:t>
            </a:r>
            <a:r>
              <a:rPr lang="en-US" b="1" dirty="0" err="1">
                <a:latin typeface="Arial" panose="020B0604020202020204" pitchFamily="34" charset="0"/>
                <a:ea typeface="Calibri" panose="020F0502020204030204" pitchFamily="34" charset="0"/>
                <a:cs typeface="Times New Roman" panose="02020603050405020304" pitchFamily="18" charset="0"/>
              </a:rPr>
              <a:t>sonarqube:lts-community</a:t>
            </a:r>
            <a:endParaRPr lang="en-US" b="1" dirty="0">
              <a:latin typeface="Arial" panose="020B0604020202020204" pitchFamily="34" charset="0"/>
              <a:ea typeface="Calibri" panose="020F0502020204030204" pitchFamily="34" charset="0"/>
              <a:cs typeface="Times New Roman" panose="02020603050405020304" pitchFamily="18" charset="0"/>
            </a:endParaRPr>
          </a:p>
          <a:p>
            <a:pPr algn="just">
              <a:spcAft>
                <a:spcPts val="0"/>
              </a:spcAft>
            </a:pPr>
            <a:r>
              <a:rPr lang="en-US" b="1" dirty="0">
                <a:latin typeface="Arial" panose="020B0604020202020204" pitchFamily="34" charset="0"/>
                <a:ea typeface="Calibri" panose="020F0502020204030204" pitchFamily="34" charset="0"/>
                <a:cs typeface="Times New Roman" panose="02020603050405020304" pitchFamily="18" charset="0"/>
              </a:rPr>
              <a:t> </a:t>
            </a:r>
            <a:r>
              <a:rPr lang="en-US" dirty="0">
                <a:latin typeface="Arial" panose="020B0604020202020204" pitchFamily="34" charset="0"/>
                <a:ea typeface="Calibri" panose="020F0502020204030204" pitchFamily="34" charset="0"/>
                <a:cs typeface="Times New Roman" panose="02020603050405020304" pitchFamily="18" charset="0"/>
              </a:rPr>
              <a:t>Then connect the SonarQube by using Instance </a:t>
            </a:r>
            <a:r>
              <a:rPr lang="en-US" b="1" dirty="0">
                <a:latin typeface="Arial" panose="020B0604020202020204" pitchFamily="34" charset="0"/>
                <a:ea typeface="Calibri" panose="020F0502020204030204" pitchFamily="34" charset="0"/>
                <a:cs typeface="Times New Roman" panose="02020603050405020304" pitchFamily="18" charset="0"/>
              </a:rPr>
              <a:t>public IPV4address:9000</a:t>
            </a:r>
            <a:r>
              <a:rPr lang="en-US" dirty="0">
                <a:latin typeface="Arial" panose="020B0604020202020204" pitchFamily="34" charset="0"/>
                <a:ea typeface="Calibri" panose="020F0502020204030204" pitchFamily="34" charset="0"/>
                <a:cs typeface="Times New Roman" panose="02020603050405020304" pitchFamily="18" charset="0"/>
              </a:rPr>
              <a:t> (SonarQube default port number)</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09104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899E80-A159-41FF-A25F-361B96CB9885}"/>
              </a:ext>
            </a:extLst>
          </p:cNvPr>
          <p:cNvSpPr/>
          <p:nvPr/>
        </p:nvSpPr>
        <p:spPr>
          <a:xfrm>
            <a:off x="2411896" y="681985"/>
            <a:ext cx="6096000" cy="1200329"/>
          </a:xfrm>
          <a:prstGeom prst="rect">
            <a:avLst/>
          </a:prstGeom>
        </p:spPr>
        <p:txBody>
          <a:bodyPr>
            <a:spAutoFit/>
          </a:bodyPr>
          <a:lstStyle/>
          <a:p>
            <a:pPr algn="just">
              <a:spcAft>
                <a:spcPts val="0"/>
              </a:spcAft>
            </a:pPr>
            <a:r>
              <a:rPr lang="en-US" dirty="0">
                <a:solidFill>
                  <a:srgbClr val="000000"/>
                </a:solidFill>
                <a:latin typeface="Arial" panose="020B0604020202020204" pitchFamily="34" charset="0"/>
                <a:ea typeface="__Inter_Fallback_36bd41"/>
                <a:cs typeface="Times New Roman" panose="02020603050405020304" pitchFamily="18" charset="0"/>
              </a:rPr>
              <a:t>Then login with login</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marL="342900" lvl="0" indent="-342900" algn="just">
              <a:spcAft>
                <a:spcPts val="0"/>
              </a:spcAft>
              <a:buFont typeface="+mj-lt"/>
              <a:buAutoNum type="arabicPeriod"/>
              <a:tabLst>
                <a:tab pos="198120" algn="l"/>
              </a:tabLst>
            </a:pPr>
            <a:r>
              <a:rPr lang="en-US" dirty="0">
                <a:solidFill>
                  <a:srgbClr val="000000"/>
                </a:solidFill>
                <a:latin typeface="Arial" panose="020B0604020202020204" pitchFamily="34" charset="0"/>
                <a:ea typeface="__Inter_Fallback_36bd41"/>
                <a:cs typeface="Times New Roman" panose="02020603050405020304" pitchFamily="18" charset="0"/>
              </a:rPr>
              <a:t>Enter username as </a:t>
            </a:r>
            <a:r>
              <a:rPr lang="en-US" b="1" dirty="0">
                <a:solidFill>
                  <a:srgbClr val="000000"/>
                </a:solidFill>
                <a:latin typeface="Arial" panose="020B0604020202020204" pitchFamily="34" charset="0"/>
                <a:ea typeface="__Inter_Fallback_36bd41"/>
                <a:cs typeface="Times New Roman" panose="02020603050405020304" pitchFamily="18" charset="0"/>
              </a:rPr>
              <a:t>admin</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marL="342900" lvl="0" indent="-342900" algn="just">
              <a:spcAft>
                <a:spcPts val="0"/>
              </a:spcAft>
              <a:buFont typeface="+mj-lt"/>
              <a:buAutoNum type="arabicPeriod"/>
              <a:tabLst>
                <a:tab pos="198120" algn="l"/>
              </a:tabLst>
            </a:pPr>
            <a:r>
              <a:rPr lang="en-US" dirty="0">
                <a:solidFill>
                  <a:srgbClr val="000000"/>
                </a:solidFill>
                <a:latin typeface="Arial" panose="020B0604020202020204" pitchFamily="34" charset="0"/>
                <a:ea typeface="__Inter_Fallback_36bd41"/>
                <a:cs typeface="Times New Roman" panose="02020603050405020304" pitchFamily="18" charset="0"/>
              </a:rPr>
              <a:t>Enter password as </a:t>
            </a:r>
            <a:r>
              <a:rPr lang="en-US" b="1" dirty="0">
                <a:solidFill>
                  <a:srgbClr val="000000"/>
                </a:solidFill>
                <a:latin typeface="Arial" panose="020B0604020202020204" pitchFamily="34" charset="0"/>
                <a:ea typeface="__Inter_Fallback_36bd41"/>
                <a:cs typeface="Times New Roman" panose="02020603050405020304" pitchFamily="18" charset="0"/>
              </a:rPr>
              <a:t>admin</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marL="342900" lvl="0" indent="-342900" algn="just">
              <a:spcAft>
                <a:spcPts val="0"/>
              </a:spcAft>
              <a:buFont typeface="+mj-lt"/>
              <a:buAutoNum type="arabicPeriod"/>
              <a:tabLst>
                <a:tab pos="198120" algn="l"/>
              </a:tabLst>
            </a:pPr>
            <a:r>
              <a:rPr lang="en-US" dirty="0">
                <a:solidFill>
                  <a:srgbClr val="000000"/>
                </a:solidFill>
                <a:latin typeface="Arial" panose="020B0604020202020204" pitchFamily="34" charset="0"/>
                <a:ea typeface="__Inter_Fallback_36bd41"/>
                <a:cs typeface="Times New Roman" panose="02020603050405020304" pitchFamily="18" charset="0"/>
              </a:rPr>
              <a:t>Then click on </a:t>
            </a:r>
            <a:r>
              <a:rPr lang="en-US" b="1" dirty="0">
                <a:solidFill>
                  <a:srgbClr val="000000"/>
                </a:solidFill>
                <a:latin typeface="Arial" panose="020B0604020202020204" pitchFamily="34" charset="0"/>
                <a:ea typeface="__Inter_Fallback_36bd41"/>
                <a:cs typeface="Times New Roman" panose="02020603050405020304" pitchFamily="18" charset="0"/>
              </a:rPr>
              <a:t>login </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9D593C30-5DDC-484B-AE3D-8E2AE0D43056}"/>
              </a:ext>
            </a:extLst>
          </p:cNvPr>
          <p:cNvPicPr>
            <a:picLocks noChangeAspect="1"/>
          </p:cNvPicPr>
          <p:nvPr/>
        </p:nvPicPr>
        <p:blipFill rotWithShape="1">
          <a:blip r:embed="rId2">
            <a:extLst>
              <a:ext uri="{28A0092B-C50C-407E-A947-70E740481C1C}">
                <a14:useLocalDpi xmlns:a14="http://schemas.microsoft.com/office/drawing/2010/main" val="0"/>
              </a:ext>
            </a:extLst>
          </a:blip>
          <a:srcRect l="33043" t="18706" r="23696" b="45335"/>
          <a:stretch/>
        </p:blipFill>
        <p:spPr>
          <a:xfrm>
            <a:off x="1828800" y="2782958"/>
            <a:ext cx="7739270" cy="2464904"/>
          </a:xfrm>
          <a:prstGeom prst="rect">
            <a:avLst/>
          </a:prstGeom>
        </p:spPr>
      </p:pic>
    </p:spTree>
    <p:extLst>
      <p:ext uri="{BB962C8B-B14F-4D97-AF65-F5344CB8AC3E}">
        <p14:creationId xmlns:p14="http://schemas.microsoft.com/office/powerpoint/2010/main" val="732029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EB0A2C-C792-4B30-84F7-E56BA05E9E0A}"/>
              </a:ext>
            </a:extLst>
          </p:cNvPr>
          <p:cNvPicPr>
            <a:picLocks noChangeAspect="1"/>
          </p:cNvPicPr>
          <p:nvPr/>
        </p:nvPicPr>
        <p:blipFill rotWithShape="1">
          <a:blip r:embed="rId2">
            <a:extLst>
              <a:ext uri="{28A0092B-C50C-407E-A947-70E740481C1C}">
                <a14:useLocalDpi xmlns:a14="http://schemas.microsoft.com/office/drawing/2010/main" val="0"/>
              </a:ext>
            </a:extLst>
          </a:blip>
          <a:srcRect l="31387" t="22982" r="32635" b="10126"/>
          <a:stretch/>
        </p:blipFill>
        <p:spPr>
          <a:xfrm>
            <a:off x="2630556" y="556591"/>
            <a:ext cx="6930888" cy="4863547"/>
          </a:xfrm>
          <a:prstGeom prst="rect">
            <a:avLst/>
          </a:prstGeom>
        </p:spPr>
      </p:pic>
    </p:spTree>
    <p:extLst>
      <p:ext uri="{BB962C8B-B14F-4D97-AF65-F5344CB8AC3E}">
        <p14:creationId xmlns:p14="http://schemas.microsoft.com/office/powerpoint/2010/main" val="1570403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594B-B9F5-49C7-827D-65411C3F8B07}"/>
              </a:ext>
            </a:extLst>
          </p:cNvPr>
          <p:cNvSpPr>
            <a:spLocks noGrp="1"/>
          </p:cNvSpPr>
          <p:nvPr>
            <p:ph type="title"/>
          </p:nvPr>
        </p:nvSpPr>
        <p:spPr>
          <a:xfrm>
            <a:off x="2856309" y="630673"/>
            <a:ext cx="9603275" cy="1049235"/>
          </a:xfrm>
        </p:spPr>
        <p:txBody>
          <a:bodyPr>
            <a:normAutofit/>
          </a:bodyPr>
          <a:lstStyle/>
          <a:p>
            <a:r>
              <a:rPr lang="en-US" sz="2400" dirty="0">
                <a:latin typeface="Algerian" panose="04020705040A02060702" pitchFamily="82" charset="0"/>
              </a:rPr>
              <a:t>ARCHITECTURE OF JENKINS</a:t>
            </a:r>
            <a:endParaRPr lang="en-IN" sz="2400" dirty="0">
              <a:latin typeface="Algerian" panose="04020705040A02060702" pitchFamily="82" charset="0"/>
            </a:endParaRPr>
          </a:p>
        </p:txBody>
      </p:sp>
      <p:pic>
        <p:nvPicPr>
          <p:cNvPr id="1026" name="Picture 2" descr="Jenkins Tutorial | Continuous Integration Using Jenkins">
            <a:extLst>
              <a:ext uri="{FF2B5EF4-FFF2-40B4-BE49-F238E27FC236}">
                <a16:creationId xmlns:a16="http://schemas.microsoft.com/office/drawing/2014/main" id="{AD67A132-015D-4D40-8DDF-9C8C332D0A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86573" y="1679908"/>
            <a:ext cx="10349948" cy="424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016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DB800D-0E0F-43A4-8A67-27DF903F6247}"/>
              </a:ext>
            </a:extLst>
          </p:cNvPr>
          <p:cNvSpPr/>
          <p:nvPr/>
        </p:nvSpPr>
        <p:spPr>
          <a:xfrm>
            <a:off x="2140225" y="375888"/>
            <a:ext cx="7911549" cy="369332"/>
          </a:xfrm>
          <a:prstGeom prst="rect">
            <a:avLst/>
          </a:prstGeom>
        </p:spPr>
        <p:txBody>
          <a:bodyPr wrap="square">
            <a:spAutoFit/>
          </a:bodyPr>
          <a:lstStyle/>
          <a:p>
            <a:pPr algn="just">
              <a:spcAft>
                <a:spcPts val="0"/>
              </a:spcAft>
            </a:pPr>
            <a:r>
              <a:rPr lang="en-US" dirty="0">
                <a:latin typeface="Algerian" panose="04020705040A02060702" pitchFamily="82" charset="0"/>
                <a:ea typeface="Calibri" panose="020F0502020204030204" pitchFamily="34" charset="0"/>
                <a:cs typeface="Times New Roman" panose="02020603050405020304" pitchFamily="18" charset="0"/>
              </a:rPr>
              <a:t>After click on the Login the SonarQube dashboard will open</a:t>
            </a:r>
            <a:endParaRPr lang="en-IN" sz="1100" dirty="0">
              <a:effectLst/>
              <a:latin typeface="Algerian" panose="04020705040A02060702" pitchFamily="82" charset="0"/>
              <a:ea typeface="DengXia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28F793DD-58A6-4124-88E0-0A7248E2DEE1}"/>
              </a:ext>
            </a:extLst>
          </p:cNvPr>
          <p:cNvPicPr>
            <a:picLocks noChangeAspect="1"/>
          </p:cNvPicPr>
          <p:nvPr/>
        </p:nvPicPr>
        <p:blipFill rotWithShape="1">
          <a:blip r:embed="rId2">
            <a:extLst>
              <a:ext uri="{28A0092B-C50C-407E-A947-70E740481C1C}">
                <a14:useLocalDpi xmlns:a14="http://schemas.microsoft.com/office/drawing/2010/main" val="0"/>
              </a:ext>
            </a:extLst>
          </a:blip>
          <a:srcRect l="1848" t="11576" r="3370" b="4905"/>
          <a:stretch/>
        </p:blipFill>
        <p:spPr>
          <a:xfrm>
            <a:off x="781878" y="1162878"/>
            <a:ext cx="10098158" cy="4532244"/>
          </a:xfrm>
          <a:prstGeom prst="rect">
            <a:avLst/>
          </a:prstGeom>
        </p:spPr>
      </p:pic>
    </p:spTree>
    <p:extLst>
      <p:ext uri="{BB962C8B-B14F-4D97-AF65-F5344CB8AC3E}">
        <p14:creationId xmlns:p14="http://schemas.microsoft.com/office/powerpoint/2010/main" val="471712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31A46F-00D8-4068-A53F-7F1E14D9AD40}"/>
              </a:ext>
            </a:extLst>
          </p:cNvPr>
          <p:cNvSpPr/>
          <p:nvPr/>
        </p:nvSpPr>
        <p:spPr>
          <a:xfrm>
            <a:off x="861392" y="0"/>
            <a:ext cx="10959548" cy="738664"/>
          </a:xfrm>
          <a:prstGeom prst="rect">
            <a:avLst/>
          </a:prstGeom>
        </p:spPr>
        <p:txBody>
          <a:bodyPr wrap="square">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Step-5:</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latin typeface="Arial" panose="020B0604020202020204" pitchFamily="34" charset="0"/>
                <a:ea typeface="DengXian" panose="02010600030101010101" pitchFamily="2" charset="-122"/>
                <a:cs typeface="Times New Roman" panose="02020603050405020304" pitchFamily="18" charset="0"/>
              </a:rPr>
              <a:t>After completing of SonarQube connectivity need to go to the </a:t>
            </a:r>
            <a:r>
              <a:rPr lang="en-US" dirty="0" err="1">
                <a:latin typeface="Arial" panose="020B0604020202020204" pitchFamily="34" charset="0"/>
                <a:ea typeface="DengXian" panose="02010600030101010101" pitchFamily="2" charset="-122"/>
                <a:cs typeface="Times New Roman" panose="02020603050405020304" pitchFamily="18" charset="0"/>
              </a:rPr>
              <a:t>jenkins</a:t>
            </a:r>
            <a:r>
              <a:rPr lang="en-US" dirty="0">
                <a:latin typeface="Arial" panose="020B0604020202020204" pitchFamily="34" charset="0"/>
                <a:ea typeface="DengXian" panose="02010600030101010101" pitchFamily="2" charset="-122"/>
                <a:cs typeface="Times New Roman" panose="02020603050405020304" pitchFamily="18" charset="0"/>
              </a:rPr>
              <a:t> dashboard and start build the project</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D11F7218-FD83-4F07-BECF-1B445159861E}"/>
              </a:ext>
            </a:extLst>
          </p:cNvPr>
          <p:cNvSpPr/>
          <p:nvPr/>
        </p:nvSpPr>
        <p:spPr>
          <a:xfrm>
            <a:off x="861392" y="916633"/>
            <a:ext cx="10959548" cy="1846659"/>
          </a:xfrm>
          <a:prstGeom prst="rect">
            <a:avLst/>
          </a:prstGeom>
        </p:spPr>
        <p:txBody>
          <a:bodyPr wrap="square">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Step-6:</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Arial" panose="020B0604020202020204" pitchFamily="34" charset="0"/>
                <a:ea typeface="__Inter_Fallback_36bd41"/>
                <a:cs typeface="Times New Roman" panose="02020603050405020304" pitchFamily="18" charset="0"/>
              </a:rPr>
              <a:t>First login into Jenkins dashboard and the go to the manage Jenkins and select plugins in plugins need to select available plugins and install the required plugins</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Arial" panose="020B0604020202020204" pitchFamily="34" charset="0"/>
                <a:ea typeface="__Inter_Fallback_36bd41"/>
                <a:cs typeface="Times New Roman" panose="02020603050405020304" pitchFamily="18" charset="0"/>
              </a:rPr>
              <a:t>1.Eclipse </a:t>
            </a:r>
            <a:r>
              <a:rPr lang="en-US" dirty="0" err="1">
                <a:solidFill>
                  <a:srgbClr val="000000"/>
                </a:solidFill>
                <a:latin typeface="Arial" panose="020B0604020202020204" pitchFamily="34" charset="0"/>
                <a:ea typeface="__Inter_Fallback_36bd41"/>
                <a:cs typeface="Times New Roman" panose="02020603050405020304" pitchFamily="18" charset="0"/>
              </a:rPr>
              <a:t>Temurin</a:t>
            </a:r>
            <a:r>
              <a:rPr lang="en-US" dirty="0">
                <a:solidFill>
                  <a:srgbClr val="000000"/>
                </a:solidFill>
                <a:latin typeface="Arial" panose="020B0604020202020204" pitchFamily="34" charset="0"/>
                <a:ea typeface="__Inter_Fallback_36bd41"/>
                <a:cs typeface="Times New Roman" panose="02020603050405020304" pitchFamily="18" charset="0"/>
              </a:rPr>
              <a:t> Installer (Install without restart)</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Arial" panose="020B0604020202020204" pitchFamily="34" charset="0"/>
                <a:ea typeface="__Inter_Fallback_36bd41"/>
                <a:cs typeface="Times New Roman" panose="02020603050405020304" pitchFamily="18" charset="0"/>
              </a:rPr>
              <a:t>2.SonarQube Scanner (Install without restart)</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Arial" panose="020B0604020202020204" pitchFamily="34" charset="0"/>
                <a:ea typeface="__Inter_Fallback_36bd41"/>
                <a:cs typeface="Times New Roman" panose="02020603050405020304" pitchFamily="18" charset="0"/>
              </a:rPr>
              <a:t> </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6" name="Picture 5">
            <a:extLst>
              <a:ext uri="{FF2B5EF4-FFF2-40B4-BE49-F238E27FC236}">
                <a16:creationId xmlns:a16="http://schemas.microsoft.com/office/drawing/2014/main" id="{A2B4F5DC-E0EC-423D-8CAE-ED8F0A9D61A5}"/>
              </a:ext>
            </a:extLst>
          </p:cNvPr>
          <p:cNvPicPr>
            <a:picLocks noChangeAspect="1"/>
          </p:cNvPicPr>
          <p:nvPr/>
        </p:nvPicPr>
        <p:blipFill>
          <a:blip r:embed="rId2"/>
          <a:stretch>
            <a:fillRect/>
          </a:stretch>
        </p:blipFill>
        <p:spPr>
          <a:xfrm>
            <a:off x="1335777" y="2626667"/>
            <a:ext cx="9705975" cy="3314700"/>
          </a:xfrm>
          <a:prstGeom prst="rect">
            <a:avLst/>
          </a:prstGeom>
        </p:spPr>
      </p:pic>
    </p:spTree>
    <p:extLst>
      <p:ext uri="{BB962C8B-B14F-4D97-AF65-F5344CB8AC3E}">
        <p14:creationId xmlns:p14="http://schemas.microsoft.com/office/powerpoint/2010/main" val="1837614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CC8019-0123-4EFD-A85A-D25E71D52742}"/>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b="3746"/>
          <a:stretch/>
        </p:blipFill>
        <p:spPr>
          <a:xfrm>
            <a:off x="576469" y="278296"/>
            <a:ext cx="11039062" cy="5446645"/>
          </a:xfrm>
          <a:prstGeom prst="rect">
            <a:avLst/>
          </a:prstGeom>
        </p:spPr>
      </p:pic>
    </p:spTree>
    <p:extLst>
      <p:ext uri="{BB962C8B-B14F-4D97-AF65-F5344CB8AC3E}">
        <p14:creationId xmlns:p14="http://schemas.microsoft.com/office/powerpoint/2010/main" val="1234244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BE7A10-5848-4BA2-A009-06C500D5118C}"/>
              </a:ext>
            </a:extLst>
          </p:cNvPr>
          <p:cNvSpPr/>
          <p:nvPr/>
        </p:nvSpPr>
        <p:spPr>
          <a:xfrm>
            <a:off x="1152940" y="1110808"/>
            <a:ext cx="8680174" cy="3116238"/>
          </a:xfrm>
          <a:prstGeom prst="rect">
            <a:avLst/>
          </a:prstGeom>
        </p:spPr>
        <p:txBody>
          <a:bodyPr wrap="square">
            <a:spAutoFit/>
          </a:bodyPr>
          <a:lstStyle/>
          <a:p>
            <a:pPr algn="just">
              <a:spcAft>
                <a:spcPts val="0"/>
              </a:spcAft>
            </a:pPr>
            <a:r>
              <a:rPr lang="en-US" sz="2400"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Docker Image Build and Push</a:t>
            </a:r>
            <a:r>
              <a:rPr lang="en-US" sz="24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a:t>
            </a:r>
            <a:endParaRPr lang="en-IN" sz="105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We need to install the Docker tool in our system, </a:t>
            </a:r>
            <a:r>
              <a:rPr lang="en-US" dirty="0" err="1">
                <a:solidFill>
                  <a:srgbClr val="000000"/>
                </a:solidFill>
                <a:latin typeface="Segoe UI" panose="020B0502040204020203" pitchFamily="34" charset="0"/>
                <a:ea typeface="DengXian" panose="02010600030101010101" pitchFamily="2" charset="-122"/>
                <a:cs typeface="Times New Roman" panose="02020603050405020304" pitchFamily="18" charset="0"/>
              </a:rPr>
              <a:t>Goto</a:t>
            </a: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 Dashboard </a:t>
            </a:r>
            <a:r>
              <a:rPr lang="zh-CN" altLang="en-US" dirty="0">
                <a:solidFill>
                  <a:srgbClr val="000000"/>
                </a:solidFill>
                <a:latin typeface="Segoe UI" panose="020B0502040204020203" pitchFamily="34" charset="0"/>
                <a:ea typeface="DengXian" panose="02010600030101010101" pitchFamily="2" charset="-122"/>
                <a:cs typeface="Segoe UI" panose="020B0502040204020203" pitchFamily="34" charset="0"/>
              </a:rPr>
              <a:t>→</a:t>
            </a: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 Manage Plugins </a:t>
            </a:r>
            <a:r>
              <a:rPr lang="zh-CN" altLang="en-US" dirty="0">
                <a:solidFill>
                  <a:srgbClr val="000000"/>
                </a:solidFill>
                <a:latin typeface="Segoe UI" panose="020B0502040204020203" pitchFamily="34" charset="0"/>
                <a:ea typeface="DengXian" panose="02010600030101010101" pitchFamily="2" charset="-122"/>
                <a:cs typeface="Segoe UI" panose="020B0502040204020203" pitchFamily="34" charset="0"/>
              </a:rPr>
              <a:t>→</a:t>
            </a: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 Available plugins </a:t>
            </a:r>
            <a:r>
              <a:rPr lang="zh-CN" altLang="en-US" dirty="0">
                <a:solidFill>
                  <a:srgbClr val="000000"/>
                </a:solidFill>
                <a:latin typeface="Segoe UI" panose="020B0502040204020203" pitchFamily="34" charset="0"/>
                <a:ea typeface="DengXian" panose="02010600030101010101" pitchFamily="2" charset="-122"/>
                <a:cs typeface="Segoe UI" panose="020B0502040204020203" pitchFamily="34" charset="0"/>
              </a:rPr>
              <a:t>→</a:t>
            </a: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 Search for Docker and install these plugins </a:t>
            </a:r>
            <a:endParaRPr lang="en-IN" sz="105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 </a:t>
            </a:r>
            <a:endParaRPr lang="en-IN" sz="105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Docker </a:t>
            </a:r>
            <a:endParaRPr lang="en-IN" sz="105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Docker Commons </a:t>
            </a:r>
            <a:endParaRPr lang="en-IN" sz="105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Docker Pipeline </a:t>
            </a:r>
            <a:endParaRPr lang="en-IN" sz="105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Docker API </a:t>
            </a:r>
            <a:endParaRPr lang="en-IN" sz="105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docker-build-step </a:t>
            </a:r>
            <a:endParaRPr lang="en-IN" sz="105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Segoe UI" panose="020B0502040204020203" pitchFamily="34" charset="0"/>
                <a:ea typeface="DengXian" panose="02010600030101010101" pitchFamily="2" charset="-122"/>
                <a:cs typeface="Times New Roman" panose="02020603050405020304" pitchFamily="18" charset="0"/>
              </a:rPr>
              <a:t>and click on install without restart</a:t>
            </a:r>
          </a:p>
          <a:p>
            <a:pPr algn="just">
              <a:spcAft>
                <a:spcPts val="0"/>
              </a:spcAft>
            </a:pPr>
            <a:endParaRPr lang="en-IN" sz="105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41202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666B95-0997-48F1-AC44-C4B305129BF6}"/>
              </a:ext>
            </a:extLst>
          </p:cNvPr>
          <p:cNvSpPr/>
          <p:nvPr/>
        </p:nvSpPr>
        <p:spPr>
          <a:xfrm>
            <a:off x="1046921" y="211315"/>
            <a:ext cx="7394713" cy="1000274"/>
          </a:xfrm>
          <a:prstGeom prst="rect">
            <a:avLst/>
          </a:prstGeom>
        </p:spPr>
        <p:txBody>
          <a:bodyPr wrap="square">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Step-7: </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r>
              <a:rPr lang="en-US" sz="2400" b="1" dirty="0">
                <a:latin typeface="Arial" panose="020B0604020202020204" pitchFamily="34" charset="0"/>
                <a:ea typeface="DengXian" panose="02010600030101010101" pitchFamily="2" charset="-122"/>
                <a:cs typeface="Times New Roman" panose="02020603050405020304" pitchFamily="18" charset="0"/>
              </a:rPr>
              <a:t> </a:t>
            </a:r>
            <a:r>
              <a:rPr lang="en-US" dirty="0">
                <a:solidFill>
                  <a:srgbClr val="000000"/>
                </a:solidFill>
                <a:latin typeface="Algerian" panose="04020705040A02060702" pitchFamily="82" charset="0"/>
                <a:ea typeface="__Inter_Fallback_36bd41"/>
                <a:cs typeface="Times New Roman" panose="02020603050405020304" pitchFamily="18" charset="0"/>
              </a:rPr>
              <a:t>Then again go to the Manage Jenkins and select Tools.</a:t>
            </a:r>
            <a:endParaRPr lang="en-IN" dirty="0">
              <a:latin typeface="Algerian" panose="04020705040A02060702" pitchFamily="82" charset="0"/>
              <a:ea typeface="DengXian" panose="02010600030101010101" pitchFamily="2" charset="-122"/>
              <a:cs typeface="Times New Roman" panose="02020603050405020304" pitchFamily="18" charset="0"/>
            </a:endParaRPr>
          </a:p>
          <a:p>
            <a:pPr algn="just">
              <a:spcAft>
                <a:spcPts val="0"/>
              </a:spcAft>
            </a:pPr>
            <a:endParaRPr lang="en-IN" sz="1100" dirty="0">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F6E987A7-32DC-436F-9A33-295AB38D9871}"/>
              </a:ext>
            </a:extLst>
          </p:cNvPr>
          <p:cNvPicPr>
            <a:picLocks noChangeAspect="1"/>
          </p:cNvPicPr>
          <p:nvPr/>
        </p:nvPicPr>
        <p:blipFill>
          <a:blip r:embed="rId2"/>
          <a:stretch>
            <a:fillRect/>
          </a:stretch>
        </p:blipFill>
        <p:spPr>
          <a:xfrm>
            <a:off x="966787" y="1438275"/>
            <a:ext cx="10258425" cy="4405934"/>
          </a:xfrm>
          <a:prstGeom prst="rect">
            <a:avLst/>
          </a:prstGeom>
        </p:spPr>
      </p:pic>
    </p:spTree>
    <p:extLst>
      <p:ext uri="{BB962C8B-B14F-4D97-AF65-F5344CB8AC3E}">
        <p14:creationId xmlns:p14="http://schemas.microsoft.com/office/powerpoint/2010/main" val="2705821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ABAAAD-6111-474F-B273-8D4DEDAEEB45}"/>
              </a:ext>
            </a:extLst>
          </p:cNvPr>
          <p:cNvSpPr/>
          <p:nvPr/>
        </p:nvSpPr>
        <p:spPr>
          <a:xfrm>
            <a:off x="993914" y="350679"/>
            <a:ext cx="6096000" cy="1200329"/>
          </a:xfrm>
          <a:prstGeom prst="rect">
            <a:avLst/>
          </a:prstGeom>
        </p:spPr>
        <p:txBody>
          <a:bodyPr>
            <a:spAutoFit/>
          </a:bodyPr>
          <a:lstStyle/>
          <a:p>
            <a:pPr algn="just">
              <a:spcAft>
                <a:spcPts val="0"/>
              </a:spcAft>
            </a:pPr>
            <a:r>
              <a:rPr lang="en-US" dirty="0">
                <a:latin typeface="Arial" panose="020B0604020202020204" pitchFamily="34" charset="0"/>
                <a:ea typeface="DengXian" panose="02010600030101010101" pitchFamily="2" charset="-122"/>
                <a:cs typeface="Times New Roman" panose="02020603050405020304" pitchFamily="18" charset="0"/>
              </a:rPr>
              <a:t>In Tools need to add </a:t>
            </a:r>
            <a:r>
              <a:rPr lang="en-US" dirty="0" err="1">
                <a:latin typeface="Arial" panose="020B0604020202020204" pitchFamily="34" charset="0"/>
                <a:ea typeface="DengXian" panose="02010600030101010101" pitchFamily="2" charset="-122"/>
                <a:cs typeface="Times New Roman" panose="02020603050405020304" pitchFamily="18" charset="0"/>
              </a:rPr>
              <a:t>jdk</a:t>
            </a:r>
            <a:r>
              <a:rPr lang="en-US" dirty="0">
                <a:latin typeface="Arial" panose="020B0604020202020204" pitchFamily="34" charset="0"/>
                <a:ea typeface="DengXian" panose="02010600030101010101" pitchFamily="2" charset="-122"/>
                <a:cs typeface="Times New Roman" panose="02020603050405020304" pitchFamily="18" charset="0"/>
              </a:rPr>
              <a:t> installation and maven installation </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marL="342900" lvl="0" indent="-342900" algn="just">
              <a:spcAft>
                <a:spcPts val="0"/>
              </a:spcAft>
              <a:buFont typeface="+mj-lt"/>
              <a:buAutoNum type="arabicPeriod"/>
              <a:tabLst>
                <a:tab pos="198120" algn="l"/>
              </a:tabLst>
            </a:pPr>
            <a:r>
              <a:rPr lang="en-US" dirty="0">
                <a:latin typeface="Arial" panose="020B0604020202020204" pitchFamily="34" charset="0"/>
                <a:ea typeface="DengXian" panose="02010600030101010101" pitchFamily="2" charset="-122"/>
                <a:cs typeface="Times New Roman" panose="02020603050405020304" pitchFamily="18" charset="0"/>
              </a:rPr>
              <a:t>Add </a:t>
            </a:r>
            <a:r>
              <a:rPr lang="en-US" dirty="0" err="1">
                <a:latin typeface="Arial" panose="020B0604020202020204" pitchFamily="34" charset="0"/>
                <a:ea typeface="DengXian" panose="02010600030101010101" pitchFamily="2" charset="-122"/>
                <a:cs typeface="Times New Roman" panose="02020603050405020304" pitchFamily="18" charset="0"/>
              </a:rPr>
              <a:t>jenkins</a:t>
            </a:r>
            <a:r>
              <a:rPr lang="en-US" dirty="0">
                <a:latin typeface="Arial" panose="020B0604020202020204" pitchFamily="34" charset="0"/>
                <a:ea typeface="DengXian" panose="02010600030101010101" pitchFamily="2" charset="-122"/>
                <a:cs typeface="Times New Roman" panose="02020603050405020304" pitchFamily="18" charset="0"/>
              </a:rPr>
              <a:t> Installation</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marL="342900" lvl="0" indent="-342900" algn="just">
              <a:spcAft>
                <a:spcPts val="0"/>
              </a:spcAft>
              <a:buFont typeface="+mj-lt"/>
              <a:buAutoNum type="arabicPeriod"/>
              <a:tabLst>
                <a:tab pos="198120" algn="l"/>
              </a:tabLst>
            </a:pPr>
            <a:r>
              <a:rPr lang="en-US" dirty="0">
                <a:latin typeface="Arial" panose="020B0604020202020204" pitchFamily="34" charset="0"/>
                <a:ea typeface="DengXian" panose="02010600030101010101" pitchFamily="2" charset="-122"/>
                <a:cs typeface="Times New Roman" panose="02020603050405020304" pitchFamily="18" charset="0"/>
              </a:rPr>
              <a:t>Name</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marL="342900" lvl="0" indent="-342900" algn="just">
              <a:spcAft>
                <a:spcPts val="0"/>
              </a:spcAft>
              <a:buFont typeface="+mj-lt"/>
              <a:buAutoNum type="arabicPeriod"/>
              <a:tabLst>
                <a:tab pos="198120" algn="l"/>
              </a:tabLst>
            </a:pPr>
            <a:r>
              <a:rPr lang="en-US" dirty="0">
                <a:latin typeface="Arial" panose="020B0604020202020204" pitchFamily="34" charset="0"/>
                <a:ea typeface="DengXian" panose="02010600030101010101" pitchFamily="2" charset="-122"/>
                <a:cs typeface="Times New Roman" panose="02020603050405020304" pitchFamily="18" charset="0"/>
              </a:rPr>
              <a:t>Java Version (jdk-17.0.8.1+1)</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266A747A-4E06-4C4C-8B34-B4D43C7630BA}"/>
              </a:ext>
            </a:extLst>
          </p:cNvPr>
          <p:cNvPicPr>
            <a:picLocks noChangeAspect="1"/>
          </p:cNvPicPr>
          <p:nvPr/>
        </p:nvPicPr>
        <p:blipFill>
          <a:blip r:embed="rId2"/>
          <a:stretch>
            <a:fillRect/>
          </a:stretch>
        </p:blipFill>
        <p:spPr>
          <a:xfrm>
            <a:off x="993914" y="1702282"/>
            <a:ext cx="9639300" cy="4010025"/>
          </a:xfrm>
          <a:prstGeom prst="rect">
            <a:avLst/>
          </a:prstGeom>
        </p:spPr>
      </p:pic>
    </p:spTree>
    <p:extLst>
      <p:ext uri="{BB962C8B-B14F-4D97-AF65-F5344CB8AC3E}">
        <p14:creationId xmlns:p14="http://schemas.microsoft.com/office/powerpoint/2010/main" val="306734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344A47-8D4B-4C6A-BDC0-621DF037885B}"/>
              </a:ext>
            </a:extLst>
          </p:cNvPr>
          <p:cNvPicPr>
            <a:picLocks noChangeAspect="1"/>
          </p:cNvPicPr>
          <p:nvPr/>
        </p:nvPicPr>
        <p:blipFill>
          <a:blip r:embed="rId2"/>
          <a:stretch>
            <a:fillRect/>
          </a:stretch>
        </p:blipFill>
        <p:spPr>
          <a:xfrm>
            <a:off x="914400" y="995362"/>
            <a:ext cx="10363200" cy="4867275"/>
          </a:xfrm>
          <a:prstGeom prst="rect">
            <a:avLst/>
          </a:prstGeom>
        </p:spPr>
      </p:pic>
    </p:spTree>
    <p:extLst>
      <p:ext uri="{BB962C8B-B14F-4D97-AF65-F5344CB8AC3E}">
        <p14:creationId xmlns:p14="http://schemas.microsoft.com/office/powerpoint/2010/main" val="174242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BBF8CE-78BF-4AF7-9FC1-0CE41E7AF7EE}"/>
              </a:ext>
            </a:extLst>
          </p:cNvPr>
          <p:cNvPicPr>
            <a:picLocks noChangeAspect="1"/>
          </p:cNvPicPr>
          <p:nvPr/>
        </p:nvPicPr>
        <p:blipFill>
          <a:blip r:embed="rId2"/>
          <a:stretch>
            <a:fillRect/>
          </a:stretch>
        </p:blipFill>
        <p:spPr>
          <a:xfrm>
            <a:off x="833437" y="808383"/>
            <a:ext cx="10525125" cy="4839942"/>
          </a:xfrm>
          <a:prstGeom prst="rect">
            <a:avLst/>
          </a:prstGeom>
        </p:spPr>
      </p:pic>
    </p:spTree>
    <p:extLst>
      <p:ext uri="{BB962C8B-B14F-4D97-AF65-F5344CB8AC3E}">
        <p14:creationId xmlns:p14="http://schemas.microsoft.com/office/powerpoint/2010/main" val="701564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397FD8-C576-4496-8307-66BC75A12F17}"/>
              </a:ext>
            </a:extLst>
          </p:cNvPr>
          <p:cNvPicPr>
            <a:picLocks noChangeAspect="1"/>
          </p:cNvPicPr>
          <p:nvPr/>
        </p:nvPicPr>
        <p:blipFill>
          <a:blip r:embed="rId2"/>
          <a:stretch>
            <a:fillRect/>
          </a:stretch>
        </p:blipFill>
        <p:spPr>
          <a:xfrm>
            <a:off x="852487" y="1171575"/>
            <a:ext cx="10487025" cy="4514850"/>
          </a:xfrm>
          <a:prstGeom prst="rect">
            <a:avLst/>
          </a:prstGeom>
        </p:spPr>
      </p:pic>
    </p:spTree>
    <p:extLst>
      <p:ext uri="{BB962C8B-B14F-4D97-AF65-F5344CB8AC3E}">
        <p14:creationId xmlns:p14="http://schemas.microsoft.com/office/powerpoint/2010/main" val="1583242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7FF0DF-E832-4D20-9A4E-8661184E0A02}"/>
              </a:ext>
            </a:extLst>
          </p:cNvPr>
          <p:cNvSpPr/>
          <p:nvPr/>
        </p:nvSpPr>
        <p:spPr>
          <a:xfrm>
            <a:off x="1491322" y="342107"/>
            <a:ext cx="8957865" cy="523220"/>
          </a:xfrm>
          <a:prstGeom prst="rect">
            <a:avLst/>
          </a:prstGeom>
        </p:spPr>
        <p:txBody>
          <a:bodyPr wrap="square">
            <a:spAutoFit/>
          </a:bodyPr>
          <a:lstStyle/>
          <a:p>
            <a:pPr algn="just">
              <a:spcAft>
                <a:spcPts val="0"/>
              </a:spcAft>
            </a:pPr>
            <a:r>
              <a:rPr lang="en-US" sz="2400" b="1" u="sng" dirty="0">
                <a:solidFill>
                  <a:srgbClr val="2F5496"/>
                </a:solidFill>
                <a:latin typeface="Algerian" panose="04020705040A02060702" pitchFamily="82" charset="0"/>
                <a:ea typeface="DengXian" panose="02010600030101010101" pitchFamily="2" charset="-122"/>
                <a:cs typeface="Times New Roman" panose="02020603050405020304" pitchFamily="18" charset="0"/>
              </a:rPr>
              <a:t>Configure Sonar Server in Manage Jenkins</a:t>
            </a:r>
            <a:r>
              <a:rPr lang="en-US" sz="2800" b="1" u="sng" dirty="0">
                <a:solidFill>
                  <a:srgbClr val="2F5496"/>
                </a:solidFill>
                <a:latin typeface="Segoe UI" panose="020B0502040204020203" pitchFamily="34" charset="0"/>
                <a:ea typeface="DengXian" panose="02010600030101010101" pitchFamily="2" charset="-122"/>
                <a:cs typeface="Times New Roman" panose="02020603050405020304" pitchFamily="18" charset="0"/>
              </a:rPr>
              <a:t> </a:t>
            </a:r>
            <a:endParaRPr lang="en-IN" sz="2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0EA28D39-9A8F-4AEA-8972-63B646EF9CB5}"/>
              </a:ext>
            </a:extLst>
          </p:cNvPr>
          <p:cNvSpPr/>
          <p:nvPr/>
        </p:nvSpPr>
        <p:spPr>
          <a:xfrm>
            <a:off x="675149" y="1172976"/>
            <a:ext cx="5368777" cy="369332"/>
          </a:xfrm>
          <a:prstGeom prst="rect">
            <a:avLst/>
          </a:prstGeom>
        </p:spPr>
        <p:txBody>
          <a:bodyPr wrap="none">
            <a:spAutoFit/>
          </a:bodyPr>
          <a:lstStyle/>
          <a:p>
            <a:pPr algn="just">
              <a:spcAft>
                <a:spcPts val="0"/>
              </a:spcAft>
            </a:pPr>
            <a:r>
              <a:rPr lang="en-US" dirty="0">
                <a:solidFill>
                  <a:srgbClr val="111111"/>
                </a:solidFill>
                <a:latin typeface="Algerian" panose="04020705040A02060702" pitchFamily="82" charset="0"/>
                <a:ea typeface="DengXian" panose="02010600030101010101" pitchFamily="2" charset="-122"/>
                <a:cs typeface="Times New Roman" panose="02020603050405020304" pitchFamily="18" charset="0"/>
              </a:rPr>
              <a:t>Create a token with a name and generate</a:t>
            </a:r>
            <a:r>
              <a:rPr lang="en-US" dirty="0">
                <a:solidFill>
                  <a:srgbClr val="111111"/>
                </a:solidFill>
                <a:latin typeface="Segoe UI" panose="020B0502040204020203" pitchFamily="34" charset="0"/>
                <a:ea typeface="DengXian" panose="02010600030101010101" pitchFamily="2" charset="-122"/>
                <a:cs typeface="Times New Roman" panose="02020603050405020304" pitchFamily="18" charset="0"/>
              </a:rPr>
              <a:t>:</a:t>
            </a:r>
            <a:endParaRPr lang="en-IN" sz="105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CB886A51-DB4A-4C35-91F2-036A77BB756B}"/>
              </a:ext>
            </a:extLst>
          </p:cNvPr>
          <p:cNvPicPr/>
          <p:nvPr/>
        </p:nvPicPr>
        <p:blipFill>
          <a:blip r:embed="rId2"/>
          <a:stretch>
            <a:fillRect/>
          </a:stretch>
        </p:blipFill>
        <p:spPr>
          <a:xfrm>
            <a:off x="980962" y="1849957"/>
            <a:ext cx="10296638" cy="3967747"/>
          </a:xfrm>
          <a:prstGeom prst="rect">
            <a:avLst/>
          </a:prstGeom>
        </p:spPr>
      </p:pic>
    </p:spTree>
    <p:extLst>
      <p:ext uri="{BB962C8B-B14F-4D97-AF65-F5344CB8AC3E}">
        <p14:creationId xmlns:p14="http://schemas.microsoft.com/office/powerpoint/2010/main" val="102965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0BAB9B-585D-46F5-89CF-074573B3C7BA}"/>
              </a:ext>
            </a:extLst>
          </p:cNvPr>
          <p:cNvSpPr>
            <a:spLocks noGrp="1"/>
          </p:cNvSpPr>
          <p:nvPr>
            <p:ph type="title"/>
          </p:nvPr>
        </p:nvSpPr>
        <p:spPr/>
        <p:txBody>
          <a:bodyPr>
            <a:normAutofit/>
          </a:bodyPr>
          <a:lstStyle/>
          <a:p>
            <a:r>
              <a:rPr lang="en-IN" sz="2800" dirty="0">
                <a:latin typeface="Algerian" panose="04020705040A02060702" pitchFamily="82" charset="0"/>
              </a:rPr>
              <a:t>Advantages of </a:t>
            </a:r>
            <a:r>
              <a:rPr lang="en-IN" sz="2800" dirty="0" err="1">
                <a:latin typeface="Algerian" panose="04020705040A02060702" pitchFamily="82" charset="0"/>
              </a:rPr>
              <a:t>jenkins</a:t>
            </a:r>
            <a:endParaRPr lang="en-GB" sz="2800" dirty="0">
              <a:latin typeface="Algerian" panose="04020705040A02060702" pitchFamily="82" charset="0"/>
            </a:endParaRPr>
          </a:p>
        </p:txBody>
      </p:sp>
      <p:sp>
        <p:nvSpPr>
          <p:cNvPr id="17" name="Content Placeholder 16">
            <a:extLst>
              <a:ext uri="{FF2B5EF4-FFF2-40B4-BE49-F238E27FC236}">
                <a16:creationId xmlns:a16="http://schemas.microsoft.com/office/drawing/2014/main" id="{EE48F04A-2556-4EC2-904A-F77073E243D2}"/>
              </a:ext>
            </a:extLst>
          </p:cNvPr>
          <p:cNvSpPr>
            <a:spLocks noGrp="1"/>
          </p:cNvSpPr>
          <p:nvPr>
            <p:ph idx="1"/>
          </p:nvPr>
        </p:nvSpPr>
        <p:spPr>
          <a:xfrm>
            <a:off x="1451579" y="2015732"/>
            <a:ext cx="9603275" cy="4037749"/>
          </a:xfrm>
        </p:spPr>
        <p:txBody>
          <a:bodyPr>
            <a:normAutofit/>
          </a:bodyPr>
          <a:lstStyle/>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OPEN SOURCE</a:t>
            </a:r>
          </a:p>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EXTENSIVE PLUGIN ECOSYSTEM</a:t>
            </a:r>
          </a:p>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EASY INSTALLATION AND CONFIGURATION</a:t>
            </a:r>
          </a:p>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SUPPORT FOR MULTIPLE LANGUAGES</a:t>
            </a:r>
          </a:p>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CONTINUOUS INTEGRATION AND CONTINUOUS DELIVERY</a:t>
            </a:r>
          </a:p>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DISTRIBUTED BUILDS</a:t>
            </a:r>
          </a:p>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SCALABILITY</a:t>
            </a:r>
          </a:p>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CUSTOMIZATION</a:t>
            </a:r>
          </a:p>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INTEGRATION WITH DEVEOPS TOOLS</a:t>
            </a:r>
          </a:p>
          <a:p>
            <a:pPr marL="342900" indent="-342900">
              <a:lnSpc>
                <a:spcPct val="100000"/>
              </a:lnSpc>
              <a:buFont typeface="+mj-lt"/>
              <a:buAutoNum type="arabicPeriod"/>
            </a:pPr>
            <a:r>
              <a:rPr lang="en-IN" sz="1800" dirty="0">
                <a:latin typeface="Times New Roman" panose="02020603050405020304" pitchFamily="18" charset="0"/>
                <a:cs typeface="Times New Roman" panose="02020603050405020304" pitchFamily="18" charset="0"/>
              </a:rPr>
              <a:t>ROBUST COMMUNITY AND SUPPORT</a:t>
            </a:r>
          </a:p>
          <a:p>
            <a:pPr marL="0" indent="0">
              <a:buNone/>
            </a:pPr>
            <a:endParaRPr lang="en-IN" dirty="0"/>
          </a:p>
          <a:p>
            <a:pPr marL="0" indent="0">
              <a:buNone/>
            </a:pPr>
            <a:endParaRPr lang="en-GB" dirty="0"/>
          </a:p>
        </p:txBody>
      </p:sp>
    </p:spTree>
    <p:extLst>
      <p:ext uri="{BB962C8B-B14F-4D97-AF65-F5344CB8AC3E}">
        <p14:creationId xmlns:p14="http://schemas.microsoft.com/office/powerpoint/2010/main" val="973149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2BAA3E-4232-440E-9F3A-E0A7311562B0}"/>
              </a:ext>
            </a:extLst>
          </p:cNvPr>
          <p:cNvSpPr/>
          <p:nvPr/>
        </p:nvSpPr>
        <p:spPr>
          <a:xfrm>
            <a:off x="1206200" y="381864"/>
            <a:ext cx="2318878" cy="400110"/>
          </a:xfrm>
          <a:prstGeom prst="rect">
            <a:avLst/>
          </a:prstGeom>
        </p:spPr>
        <p:txBody>
          <a:bodyPr wrap="square">
            <a:spAutoFit/>
          </a:bodyPr>
          <a:lstStyle/>
          <a:p>
            <a:pPr algn="just">
              <a:spcAft>
                <a:spcPts val="0"/>
              </a:spcAft>
            </a:pPr>
            <a:r>
              <a:rPr lang="en-US" sz="2000" b="1" dirty="0">
                <a:solidFill>
                  <a:srgbClr val="111111"/>
                </a:solidFill>
                <a:latin typeface="Algerian" panose="04020705040A02060702" pitchFamily="82" charset="0"/>
                <a:ea typeface="DengXian" panose="02010600030101010101" pitchFamily="2" charset="-122"/>
                <a:cs typeface="Times New Roman" panose="02020603050405020304" pitchFamily="18" charset="0"/>
              </a:rPr>
              <a:t>Copy token</a:t>
            </a:r>
            <a:r>
              <a:rPr lang="en-US" b="1" dirty="0">
                <a:solidFill>
                  <a:srgbClr val="111111"/>
                </a:solidFill>
                <a:latin typeface="Algerian" panose="04020705040A02060702" pitchFamily="82" charset="0"/>
                <a:ea typeface="DengXian" panose="02010600030101010101" pitchFamily="2" charset="-122"/>
                <a:cs typeface="Times New Roman" panose="02020603050405020304" pitchFamily="18" charset="0"/>
              </a:rPr>
              <a:t>:</a:t>
            </a:r>
            <a:endParaRPr lang="en-IN" sz="1050" dirty="0">
              <a:effectLst/>
              <a:latin typeface="Algerian" panose="04020705040A02060702" pitchFamily="82" charset="0"/>
              <a:ea typeface="DengXia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A2CAEE1F-1EF1-4F30-B194-60E1C378F36D}"/>
              </a:ext>
            </a:extLst>
          </p:cNvPr>
          <p:cNvPicPr/>
          <p:nvPr/>
        </p:nvPicPr>
        <p:blipFill>
          <a:blip r:embed="rId2"/>
          <a:stretch>
            <a:fillRect/>
          </a:stretch>
        </p:blipFill>
        <p:spPr>
          <a:xfrm>
            <a:off x="1033670" y="1113183"/>
            <a:ext cx="10628243" cy="4638260"/>
          </a:xfrm>
          <a:prstGeom prst="rect">
            <a:avLst/>
          </a:prstGeom>
        </p:spPr>
      </p:pic>
    </p:spTree>
    <p:extLst>
      <p:ext uri="{BB962C8B-B14F-4D97-AF65-F5344CB8AC3E}">
        <p14:creationId xmlns:p14="http://schemas.microsoft.com/office/powerpoint/2010/main" val="1524963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B12E3D-5877-481E-8540-F0446964025D}"/>
              </a:ext>
            </a:extLst>
          </p:cNvPr>
          <p:cNvSpPr/>
          <p:nvPr/>
        </p:nvSpPr>
        <p:spPr>
          <a:xfrm>
            <a:off x="1311965" y="266029"/>
            <a:ext cx="8375374" cy="646331"/>
          </a:xfrm>
          <a:prstGeom prst="rect">
            <a:avLst/>
          </a:prstGeom>
        </p:spPr>
        <p:txBody>
          <a:bodyPr wrap="square">
            <a:spAutoFit/>
          </a:bodyPr>
          <a:lstStyle/>
          <a:p>
            <a:pPr algn="just">
              <a:spcAft>
                <a:spcPts val="0"/>
              </a:spcAft>
            </a:pPr>
            <a:r>
              <a:rPr lang="en-US" sz="1600" dirty="0">
                <a:latin typeface="Arial" panose="020B0604020202020204" pitchFamily="34" charset="0"/>
                <a:ea typeface="DengXian" panose="02010600030101010101" pitchFamily="2" charset="-122"/>
                <a:cs typeface="Times New Roman" panose="02020603050405020304" pitchFamily="18" charset="0"/>
              </a:rPr>
              <a:t> </a:t>
            </a:r>
            <a:endParaRPr lang="en-IN" sz="105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sz="2000" b="1" dirty="0">
                <a:solidFill>
                  <a:srgbClr val="111111"/>
                </a:solidFill>
                <a:latin typeface="Algerian" panose="04020705040A02060702" pitchFamily="82" charset="0"/>
                <a:ea typeface="DengXian" panose="02010600030101010101" pitchFamily="2" charset="-122"/>
                <a:cs typeface="Times New Roman" panose="02020603050405020304" pitchFamily="18" charset="0"/>
              </a:rPr>
              <a:t>Go to Jenkins Dashboard → Manage Jenkins → Credentials</a:t>
            </a:r>
            <a:r>
              <a:rPr lang="en-US" sz="2000" b="1" dirty="0">
                <a:solidFill>
                  <a:srgbClr val="111111"/>
                </a:solidFill>
                <a:latin typeface="Segoe UI" panose="020B0502040204020203" pitchFamily="34" charset="0"/>
                <a:ea typeface="DengXian" panose="02010600030101010101" pitchFamily="2" charset="-122"/>
                <a:cs typeface="Times New Roman" panose="02020603050405020304" pitchFamily="18" charset="0"/>
              </a:rPr>
              <a:t> </a:t>
            </a:r>
            <a:endParaRPr lang="en-IN" sz="20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F476EDA7-9106-4404-ACE6-C4DE2AEFE79E}"/>
              </a:ext>
            </a:extLst>
          </p:cNvPr>
          <p:cNvPicPr>
            <a:picLocks noChangeAspect="1"/>
          </p:cNvPicPr>
          <p:nvPr/>
        </p:nvPicPr>
        <p:blipFill>
          <a:blip r:embed="rId2"/>
          <a:stretch>
            <a:fillRect/>
          </a:stretch>
        </p:blipFill>
        <p:spPr>
          <a:xfrm>
            <a:off x="848139" y="1258957"/>
            <a:ext cx="10535478" cy="4359965"/>
          </a:xfrm>
          <a:prstGeom prst="rect">
            <a:avLst/>
          </a:prstGeom>
        </p:spPr>
      </p:pic>
    </p:spTree>
    <p:extLst>
      <p:ext uri="{BB962C8B-B14F-4D97-AF65-F5344CB8AC3E}">
        <p14:creationId xmlns:p14="http://schemas.microsoft.com/office/powerpoint/2010/main" val="2996244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CAA079-5128-4F3A-90AC-123F4DEDF753}"/>
              </a:ext>
            </a:extLst>
          </p:cNvPr>
          <p:cNvSpPr/>
          <p:nvPr/>
        </p:nvSpPr>
        <p:spPr>
          <a:xfrm>
            <a:off x="691164" y="262595"/>
            <a:ext cx="4495141" cy="400110"/>
          </a:xfrm>
          <a:prstGeom prst="rect">
            <a:avLst/>
          </a:prstGeom>
        </p:spPr>
        <p:txBody>
          <a:bodyPr wrap="none">
            <a:spAutoFit/>
          </a:bodyPr>
          <a:lstStyle/>
          <a:p>
            <a:pPr algn="just">
              <a:spcAft>
                <a:spcPts val="0"/>
              </a:spcAft>
            </a:pPr>
            <a:r>
              <a:rPr lang="en-US" sz="2000" b="1" dirty="0">
                <a:solidFill>
                  <a:srgbClr val="111111"/>
                </a:solidFill>
                <a:latin typeface="Algerian" panose="04020705040A02060702" pitchFamily="82" charset="0"/>
                <a:ea typeface="DengXian" panose="02010600030101010101" pitchFamily="2" charset="-122"/>
                <a:cs typeface="Times New Roman" panose="02020603050405020304" pitchFamily="18" charset="0"/>
              </a:rPr>
              <a:t>In credentials click on  global </a:t>
            </a:r>
            <a:r>
              <a:rPr lang="en-US" b="1" dirty="0">
                <a:solidFill>
                  <a:srgbClr val="111111"/>
                </a:solidFill>
                <a:latin typeface="Segoe UI" panose="020B0502040204020203" pitchFamily="34" charset="0"/>
                <a:ea typeface="DengXian" panose="02010600030101010101" pitchFamily="2" charset="-122"/>
                <a:cs typeface="Times New Roman" panose="02020603050405020304" pitchFamily="18" charset="0"/>
              </a:rPr>
              <a:t>:</a:t>
            </a:r>
            <a:endParaRPr lang="en-IN" sz="105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C3720357-074F-4D43-9828-EB8268C3A0E8}"/>
              </a:ext>
            </a:extLst>
          </p:cNvPr>
          <p:cNvPicPr/>
          <p:nvPr/>
        </p:nvPicPr>
        <p:blipFill rotWithShape="1">
          <a:blip r:embed="rId2"/>
          <a:srcRect l="1003" t="2458" r="251" b="378"/>
          <a:stretch/>
        </p:blipFill>
        <p:spPr>
          <a:xfrm>
            <a:off x="669235" y="1033670"/>
            <a:ext cx="10853530" cy="4823790"/>
          </a:xfrm>
          <a:prstGeom prst="rect">
            <a:avLst/>
          </a:prstGeom>
        </p:spPr>
      </p:pic>
    </p:spTree>
    <p:extLst>
      <p:ext uri="{BB962C8B-B14F-4D97-AF65-F5344CB8AC3E}">
        <p14:creationId xmlns:p14="http://schemas.microsoft.com/office/powerpoint/2010/main" val="2943167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43DF13-E7B1-4646-A020-8D53ABE1FDD2}"/>
              </a:ext>
            </a:extLst>
          </p:cNvPr>
          <p:cNvSpPr/>
          <p:nvPr/>
        </p:nvSpPr>
        <p:spPr>
          <a:xfrm>
            <a:off x="679236" y="238539"/>
            <a:ext cx="2892138" cy="461665"/>
          </a:xfrm>
          <a:prstGeom prst="rect">
            <a:avLst/>
          </a:prstGeom>
        </p:spPr>
        <p:txBody>
          <a:bodyPr wrap="none">
            <a:spAutoFit/>
          </a:bodyPr>
          <a:lstStyle/>
          <a:p>
            <a:pPr algn="just">
              <a:spcAft>
                <a:spcPts val="0"/>
              </a:spcAft>
            </a:pPr>
            <a:r>
              <a:rPr lang="en-US" sz="2400" b="1" dirty="0">
                <a:solidFill>
                  <a:srgbClr val="111111"/>
                </a:solidFill>
                <a:latin typeface="Algerian" panose="04020705040A02060702" pitchFamily="82" charset="0"/>
                <a:ea typeface="DengXian" panose="02010600030101010101" pitchFamily="2" charset="-122"/>
                <a:cs typeface="Times New Roman" panose="02020603050405020304" pitchFamily="18" charset="0"/>
              </a:rPr>
              <a:t>Add Secret Text:</a:t>
            </a:r>
            <a:endParaRPr lang="en-IN" sz="2400" dirty="0">
              <a:effectLst/>
              <a:latin typeface="Algerian" panose="04020705040A02060702" pitchFamily="82" charset="0"/>
              <a:ea typeface="DengXia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82B9171A-C379-4295-A3AD-D5CA51FDFFD4}"/>
              </a:ext>
            </a:extLst>
          </p:cNvPr>
          <p:cNvPicPr/>
          <p:nvPr/>
        </p:nvPicPr>
        <p:blipFill rotWithShape="1">
          <a:blip r:embed="rId2"/>
          <a:srcRect l="2261" t="2255" r="1004" b="2071"/>
          <a:stretch/>
        </p:blipFill>
        <p:spPr>
          <a:xfrm>
            <a:off x="854765" y="940904"/>
            <a:ext cx="10482469" cy="4664765"/>
          </a:xfrm>
          <a:prstGeom prst="rect">
            <a:avLst/>
          </a:prstGeom>
        </p:spPr>
      </p:pic>
    </p:spTree>
    <p:extLst>
      <p:ext uri="{BB962C8B-B14F-4D97-AF65-F5344CB8AC3E}">
        <p14:creationId xmlns:p14="http://schemas.microsoft.com/office/powerpoint/2010/main" val="2522412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9469B4-DE7A-4E80-8F98-D09ADECE38A8}"/>
              </a:ext>
            </a:extLst>
          </p:cNvPr>
          <p:cNvSpPr/>
          <p:nvPr/>
        </p:nvSpPr>
        <p:spPr>
          <a:xfrm>
            <a:off x="384314" y="421621"/>
            <a:ext cx="8269356" cy="461665"/>
          </a:xfrm>
          <a:prstGeom prst="rect">
            <a:avLst/>
          </a:prstGeom>
        </p:spPr>
        <p:txBody>
          <a:bodyPr wrap="square">
            <a:spAutoFit/>
          </a:bodyPr>
          <a:lstStyle/>
          <a:p>
            <a:pPr algn="just">
              <a:spcAft>
                <a:spcPts val="0"/>
              </a:spcAft>
            </a:pPr>
            <a:r>
              <a:rPr lang="en-US" sz="2400" b="1" dirty="0">
                <a:solidFill>
                  <a:srgbClr val="111111"/>
                </a:solidFill>
                <a:latin typeface="Algerian" panose="04020705040A02060702" pitchFamily="82" charset="0"/>
                <a:ea typeface="DengXian" panose="02010600030101010101" pitchFamily="2" charset="-122"/>
                <a:cs typeface="Times New Roman" panose="02020603050405020304" pitchFamily="18" charset="0"/>
              </a:rPr>
              <a:t>Now, go to Dashboard → Manage Jenkins → System</a:t>
            </a:r>
            <a:endParaRPr lang="en-IN" sz="2400" dirty="0">
              <a:effectLst/>
              <a:latin typeface="Algerian" panose="04020705040A02060702" pitchFamily="82" charset="0"/>
              <a:ea typeface="DengXia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00E3DA3E-7FC1-4E45-BB40-EFD01837BB56}"/>
              </a:ext>
            </a:extLst>
          </p:cNvPr>
          <p:cNvPicPr>
            <a:picLocks noChangeAspect="1"/>
          </p:cNvPicPr>
          <p:nvPr/>
        </p:nvPicPr>
        <p:blipFill>
          <a:blip r:embed="rId2"/>
          <a:stretch>
            <a:fillRect/>
          </a:stretch>
        </p:blipFill>
        <p:spPr>
          <a:xfrm>
            <a:off x="800099" y="1366837"/>
            <a:ext cx="10742543" cy="4477372"/>
          </a:xfrm>
          <a:prstGeom prst="rect">
            <a:avLst/>
          </a:prstGeom>
        </p:spPr>
      </p:pic>
    </p:spTree>
    <p:extLst>
      <p:ext uri="{BB962C8B-B14F-4D97-AF65-F5344CB8AC3E}">
        <p14:creationId xmlns:p14="http://schemas.microsoft.com/office/powerpoint/2010/main" val="1372962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01F188-28A5-47FE-A132-50511AF50531}"/>
              </a:ext>
            </a:extLst>
          </p:cNvPr>
          <p:cNvSpPr/>
          <p:nvPr/>
        </p:nvSpPr>
        <p:spPr>
          <a:xfrm>
            <a:off x="1537253" y="362635"/>
            <a:ext cx="7023652" cy="707886"/>
          </a:xfrm>
          <a:prstGeom prst="rect">
            <a:avLst/>
          </a:prstGeom>
        </p:spPr>
        <p:txBody>
          <a:bodyPr wrap="square">
            <a:spAutoFit/>
          </a:bodyPr>
          <a:lstStyle/>
          <a:p>
            <a:pPr algn="just">
              <a:spcAft>
                <a:spcPts val="0"/>
              </a:spcAft>
            </a:pPr>
            <a:r>
              <a:rPr lang="en-US" sz="2000" b="1" dirty="0">
                <a:latin typeface="Algerian" panose="04020705040A02060702" pitchFamily="82" charset="0"/>
                <a:ea typeface="DengXian" panose="02010600030101010101" pitchFamily="2" charset="-122"/>
                <a:cs typeface="Times New Roman" panose="02020603050405020304" pitchFamily="18" charset="0"/>
              </a:rPr>
              <a:t>Here give name and paste </a:t>
            </a:r>
            <a:r>
              <a:rPr lang="en-US" sz="2000" b="1" dirty="0" err="1">
                <a:latin typeface="Algerian" panose="04020705040A02060702" pitchFamily="82" charset="0"/>
                <a:ea typeface="DengXian" panose="02010600030101010101" pitchFamily="2" charset="-122"/>
                <a:cs typeface="Times New Roman" panose="02020603050405020304" pitchFamily="18" charset="0"/>
              </a:rPr>
              <a:t>url</a:t>
            </a:r>
            <a:r>
              <a:rPr lang="en-US" sz="2000" b="1" dirty="0">
                <a:latin typeface="Algerian" panose="04020705040A02060702" pitchFamily="82" charset="0"/>
                <a:ea typeface="DengXian" panose="02010600030101010101" pitchFamily="2" charset="-122"/>
                <a:cs typeface="Times New Roman" panose="02020603050405020304" pitchFamily="18" charset="0"/>
              </a:rPr>
              <a:t> of sonar cube.</a:t>
            </a:r>
            <a:endParaRPr lang="en-IN" sz="2000" dirty="0">
              <a:latin typeface="Algerian" panose="04020705040A02060702" pitchFamily="82" charset="0"/>
              <a:ea typeface="DengXian" panose="02010600030101010101" pitchFamily="2" charset="-122"/>
              <a:cs typeface="Times New Roman" panose="02020603050405020304" pitchFamily="18" charset="0"/>
            </a:endParaRPr>
          </a:p>
          <a:p>
            <a:pPr algn="just">
              <a:spcAft>
                <a:spcPts val="0"/>
              </a:spcAft>
            </a:pPr>
            <a:r>
              <a:rPr lang="en-US" sz="2000" dirty="0">
                <a:latin typeface="Arial" panose="020B0604020202020204" pitchFamily="34" charset="0"/>
                <a:ea typeface="DengXian" panose="02010600030101010101" pitchFamily="2" charset="-122"/>
                <a:cs typeface="Times New Roman" panose="02020603050405020304" pitchFamily="18" charset="0"/>
              </a:rPr>
              <a:t> </a:t>
            </a:r>
            <a:endParaRPr lang="en-IN" sz="20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53C14CCB-B1EB-4F77-B028-FA2533298398}"/>
              </a:ext>
            </a:extLst>
          </p:cNvPr>
          <p:cNvPicPr>
            <a:picLocks noChangeAspect="1"/>
          </p:cNvPicPr>
          <p:nvPr/>
        </p:nvPicPr>
        <p:blipFill>
          <a:blip r:embed="rId2"/>
          <a:stretch>
            <a:fillRect/>
          </a:stretch>
        </p:blipFill>
        <p:spPr>
          <a:xfrm>
            <a:off x="543339" y="1070521"/>
            <a:ext cx="10872269" cy="4649442"/>
          </a:xfrm>
          <a:prstGeom prst="rect">
            <a:avLst/>
          </a:prstGeom>
        </p:spPr>
      </p:pic>
    </p:spTree>
    <p:extLst>
      <p:ext uri="{BB962C8B-B14F-4D97-AF65-F5344CB8AC3E}">
        <p14:creationId xmlns:p14="http://schemas.microsoft.com/office/powerpoint/2010/main" val="824867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1DFDEA-FB38-4F49-9333-EFFAE3FC8EAB}"/>
              </a:ext>
            </a:extLst>
          </p:cNvPr>
          <p:cNvSpPr/>
          <p:nvPr/>
        </p:nvSpPr>
        <p:spPr>
          <a:xfrm>
            <a:off x="569842" y="251936"/>
            <a:ext cx="10880035" cy="923330"/>
          </a:xfrm>
          <a:prstGeom prst="rect">
            <a:avLst/>
          </a:prstGeom>
        </p:spPr>
        <p:txBody>
          <a:bodyPr wrap="square">
            <a:spAutoFit/>
          </a:bodyPr>
          <a:lstStyle/>
          <a:p>
            <a:pPr algn="just" fontAlgn="base">
              <a:spcAft>
                <a:spcPts val="0"/>
              </a:spcAft>
            </a:pPr>
            <a:r>
              <a:rPr lang="en-US" b="1" dirty="0">
                <a:solidFill>
                  <a:srgbClr val="111111"/>
                </a:solidFill>
                <a:latin typeface="Segoe UI" panose="020B0502040204020203" pitchFamily="34" charset="0"/>
                <a:ea typeface="Times New Roman" panose="02020603050405020304" pitchFamily="18" charset="0"/>
              </a:rPr>
              <a:t>The Configure System option</a:t>
            </a:r>
            <a:r>
              <a:rPr lang="en-US" dirty="0">
                <a:solidFill>
                  <a:srgbClr val="111111"/>
                </a:solidFill>
                <a:latin typeface="Segoe UI" panose="020B0502040204020203" pitchFamily="34" charset="0"/>
                <a:ea typeface="Times New Roman" panose="02020603050405020304" pitchFamily="18" charset="0"/>
              </a:rPr>
              <a:t> is used in Jenkins to configure different server</a:t>
            </a:r>
            <a:r>
              <a:rPr lang="en-IN" dirty="0">
                <a:solidFill>
                  <a:srgbClr val="111111"/>
                </a:solidFill>
                <a:latin typeface="Segoe UI" panose="020B0502040204020203" pitchFamily="34" charset="0"/>
                <a:ea typeface="Times New Roman" panose="02020603050405020304" pitchFamily="18" charset="0"/>
              </a:rPr>
              <a:t> </a:t>
            </a:r>
            <a:endParaRPr lang="en-IN" sz="1400" dirty="0">
              <a:latin typeface="Times New Roman" panose="02020603050405020304" pitchFamily="18" charset="0"/>
              <a:ea typeface="Times New Roman" panose="02020603050405020304" pitchFamily="18" charset="0"/>
            </a:endParaRPr>
          </a:p>
          <a:p>
            <a:pPr algn="just" fontAlgn="base">
              <a:spcAft>
                <a:spcPts val="0"/>
              </a:spcAft>
            </a:pPr>
            <a:r>
              <a:rPr lang="en-US" b="1" dirty="0">
                <a:solidFill>
                  <a:srgbClr val="111111"/>
                </a:solidFill>
                <a:latin typeface="Segoe UI" panose="020B0502040204020203" pitchFamily="34" charset="0"/>
                <a:ea typeface="Times New Roman" panose="02020603050405020304" pitchFamily="18" charset="0"/>
              </a:rPr>
              <a:t>Global Tool Configuration</a:t>
            </a:r>
            <a:r>
              <a:rPr lang="en-US" dirty="0">
                <a:solidFill>
                  <a:srgbClr val="111111"/>
                </a:solidFill>
                <a:latin typeface="Segoe UI" panose="020B0502040204020203" pitchFamily="34" charset="0"/>
                <a:ea typeface="Times New Roman" panose="02020603050405020304" pitchFamily="18" charset="0"/>
              </a:rPr>
              <a:t> is used to configure different tools that we install using Plugins</a:t>
            </a:r>
            <a:r>
              <a:rPr lang="en-IN" dirty="0">
                <a:solidFill>
                  <a:srgbClr val="111111"/>
                </a:solidFill>
                <a:latin typeface="Segoe UI" panose="020B0502040204020203" pitchFamily="34" charset="0"/>
                <a:ea typeface="Times New Roman" panose="02020603050405020304" pitchFamily="18" charset="0"/>
              </a:rPr>
              <a:t> </a:t>
            </a:r>
            <a:endParaRPr lang="en-IN" sz="1400" dirty="0">
              <a:latin typeface="Times New Roman" panose="02020603050405020304" pitchFamily="18" charset="0"/>
              <a:ea typeface="Times New Roman" panose="02020603050405020304" pitchFamily="18" charset="0"/>
            </a:endParaRPr>
          </a:p>
          <a:p>
            <a:pPr algn="just" fontAlgn="base">
              <a:spcAft>
                <a:spcPts val="0"/>
              </a:spcAft>
            </a:pPr>
            <a:r>
              <a:rPr lang="en-US" dirty="0">
                <a:solidFill>
                  <a:srgbClr val="111111"/>
                </a:solidFill>
                <a:latin typeface="Segoe UI" panose="020B0502040204020203" pitchFamily="34" charset="0"/>
                <a:ea typeface="Times New Roman" panose="02020603050405020304" pitchFamily="18" charset="0"/>
              </a:rPr>
              <a:t>We will install a sonar scanner in the tools.</a:t>
            </a:r>
            <a:r>
              <a:rPr lang="en-IN" dirty="0">
                <a:solidFill>
                  <a:srgbClr val="111111"/>
                </a:solidFill>
                <a:latin typeface="Segoe UI" panose="020B0502040204020203" pitchFamily="34"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10DECFAE-1BC6-4617-BD86-A1623FCDD5DC}"/>
              </a:ext>
            </a:extLst>
          </p:cNvPr>
          <p:cNvPicPr>
            <a:picLocks noChangeAspect="1"/>
          </p:cNvPicPr>
          <p:nvPr/>
        </p:nvPicPr>
        <p:blipFill>
          <a:blip r:embed="rId2"/>
          <a:stretch>
            <a:fillRect/>
          </a:stretch>
        </p:blipFill>
        <p:spPr>
          <a:xfrm>
            <a:off x="881062" y="1447800"/>
            <a:ext cx="10429875" cy="4356652"/>
          </a:xfrm>
          <a:prstGeom prst="rect">
            <a:avLst/>
          </a:prstGeom>
        </p:spPr>
      </p:pic>
    </p:spTree>
    <p:extLst>
      <p:ext uri="{BB962C8B-B14F-4D97-AF65-F5344CB8AC3E}">
        <p14:creationId xmlns:p14="http://schemas.microsoft.com/office/powerpoint/2010/main" val="3678019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847056-52DE-42D0-AF8A-48DBC520EA2E}"/>
              </a:ext>
            </a:extLst>
          </p:cNvPr>
          <p:cNvSpPr/>
          <p:nvPr/>
        </p:nvSpPr>
        <p:spPr>
          <a:xfrm>
            <a:off x="450573" y="197630"/>
            <a:ext cx="9382539" cy="984885"/>
          </a:xfrm>
          <a:prstGeom prst="rect">
            <a:avLst/>
          </a:prstGeom>
        </p:spPr>
        <p:txBody>
          <a:bodyPr wrap="square">
            <a:spAutoFit/>
          </a:bodyPr>
          <a:lstStyle/>
          <a:p>
            <a:pPr algn="just" fontAlgn="base">
              <a:spcAft>
                <a:spcPts val="0"/>
              </a:spcAft>
            </a:pPr>
            <a:r>
              <a:rPr lang="en-US" dirty="0">
                <a:solidFill>
                  <a:srgbClr val="111111"/>
                </a:solidFill>
                <a:latin typeface="Segoe UI" panose="020B0502040204020203" pitchFamily="34" charset="0"/>
                <a:ea typeface="Times New Roman" panose="02020603050405020304" pitchFamily="18" charset="0"/>
              </a:rPr>
              <a:t>In the </a:t>
            </a:r>
            <a:r>
              <a:rPr lang="en-US" dirty="0" err="1">
                <a:solidFill>
                  <a:srgbClr val="111111"/>
                </a:solidFill>
                <a:latin typeface="Segoe UI" panose="020B0502040204020203" pitchFamily="34" charset="0"/>
                <a:ea typeface="Times New Roman" panose="02020603050405020304" pitchFamily="18" charset="0"/>
              </a:rPr>
              <a:t>Sonarqube</a:t>
            </a:r>
            <a:r>
              <a:rPr lang="en-US" dirty="0">
                <a:solidFill>
                  <a:srgbClr val="111111"/>
                </a:solidFill>
                <a:latin typeface="Segoe UI" panose="020B0502040204020203" pitchFamily="34" charset="0"/>
                <a:ea typeface="Times New Roman" panose="02020603050405020304" pitchFamily="18" charset="0"/>
              </a:rPr>
              <a:t> Dashboard add a quality gate also</a:t>
            </a:r>
            <a:r>
              <a:rPr lang="en-IN" dirty="0">
                <a:solidFill>
                  <a:srgbClr val="111111"/>
                </a:solidFill>
                <a:latin typeface="Segoe UI" panose="020B0502040204020203" pitchFamily="34" charset="0"/>
                <a:ea typeface="Times New Roman" panose="02020603050405020304" pitchFamily="18" charset="0"/>
              </a:rPr>
              <a:t> </a:t>
            </a:r>
            <a:endParaRPr lang="en-IN" sz="1400" dirty="0">
              <a:latin typeface="Times New Roman" panose="02020603050405020304" pitchFamily="18" charset="0"/>
              <a:ea typeface="Times New Roman" panose="02020603050405020304" pitchFamily="18" charset="0"/>
            </a:endParaRPr>
          </a:p>
          <a:p>
            <a:pPr algn="just" fontAlgn="base">
              <a:spcAft>
                <a:spcPts val="0"/>
              </a:spcAft>
            </a:pPr>
            <a:r>
              <a:rPr lang="en-US" sz="2400" b="1" dirty="0">
                <a:solidFill>
                  <a:srgbClr val="111111"/>
                </a:solidFill>
                <a:latin typeface="Segoe UI" panose="020B0502040204020203" pitchFamily="34" charset="0"/>
                <a:ea typeface="Times New Roman" panose="02020603050405020304" pitchFamily="18" charset="0"/>
              </a:rPr>
              <a:t>Administration--&gt; Configuration--&gt;Webhooks</a:t>
            </a:r>
            <a:r>
              <a:rPr lang="en-IN" sz="2000" b="1" dirty="0">
                <a:solidFill>
                  <a:srgbClr val="111111"/>
                </a:solidFill>
                <a:latin typeface="Segoe UI" panose="020B0502040204020203" pitchFamily="34" charset="0"/>
                <a:ea typeface="Times New Roman" panose="02020603050405020304" pitchFamily="18" charset="0"/>
              </a:rPr>
              <a:t> </a:t>
            </a:r>
            <a:endParaRPr lang="en-IN" sz="1400" dirty="0">
              <a:latin typeface="Times New Roman" panose="02020603050405020304" pitchFamily="18" charset="0"/>
              <a:ea typeface="Times New Roman" panose="02020603050405020304" pitchFamily="18" charset="0"/>
            </a:endParaRPr>
          </a:p>
          <a:p>
            <a:pPr algn="just">
              <a:spcAft>
                <a:spcPts val="0"/>
              </a:spcAft>
            </a:pPr>
            <a:r>
              <a:rPr lang="en-US" sz="1600" dirty="0">
                <a:latin typeface="Arial" panose="020B0604020202020204" pitchFamily="34" charset="0"/>
                <a:ea typeface="DengXian" panose="02010600030101010101" pitchFamily="2" charset="-122"/>
                <a:cs typeface="Times New Roman" panose="02020603050405020304" pitchFamily="18" charset="0"/>
              </a:rPr>
              <a:t> </a:t>
            </a:r>
            <a:endParaRPr lang="en-IN" sz="105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E96F705A-C840-456E-BB02-3D4E13D3794D}"/>
              </a:ext>
            </a:extLst>
          </p:cNvPr>
          <p:cNvPicPr>
            <a:picLocks noChangeAspect="1"/>
          </p:cNvPicPr>
          <p:nvPr/>
        </p:nvPicPr>
        <p:blipFill>
          <a:blip r:embed="rId2"/>
          <a:stretch>
            <a:fillRect/>
          </a:stretch>
        </p:blipFill>
        <p:spPr>
          <a:xfrm>
            <a:off x="862012" y="1019175"/>
            <a:ext cx="10467975" cy="4819650"/>
          </a:xfrm>
          <a:prstGeom prst="rect">
            <a:avLst/>
          </a:prstGeom>
        </p:spPr>
      </p:pic>
    </p:spTree>
    <p:extLst>
      <p:ext uri="{BB962C8B-B14F-4D97-AF65-F5344CB8AC3E}">
        <p14:creationId xmlns:p14="http://schemas.microsoft.com/office/powerpoint/2010/main" val="144674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BAE168-303D-4324-B7A3-A9DC86951151}"/>
              </a:ext>
            </a:extLst>
          </p:cNvPr>
          <p:cNvSpPr/>
          <p:nvPr/>
        </p:nvSpPr>
        <p:spPr>
          <a:xfrm>
            <a:off x="636103" y="164716"/>
            <a:ext cx="11089171" cy="938719"/>
          </a:xfrm>
          <a:prstGeom prst="rect">
            <a:avLst/>
          </a:prstGeom>
        </p:spPr>
        <p:txBody>
          <a:bodyPr wrap="square">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Step-8:</a:t>
            </a:r>
          </a:p>
          <a:p>
            <a:pPr algn="just">
              <a:spcAft>
                <a:spcPts val="0"/>
              </a:spcAft>
            </a:pP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sz="2000" dirty="0">
                <a:solidFill>
                  <a:srgbClr val="000000"/>
                </a:solidFill>
                <a:latin typeface="Algerian" panose="04020705040A02060702" pitchFamily="82" charset="0"/>
                <a:ea typeface="__Inter_Fallback_36bd41"/>
                <a:cs typeface="Times New Roman" panose="02020603050405020304" pitchFamily="18" charset="0"/>
              </a:rPr>
              <a:t>After providing all the information need to Create a new project with Pipeline</a:t>
            </a:r>
            <a:endParaRPr lang="en-IN" sz="2000" dirty="0">
              <a:effectLst/>
              <a:latin typeface="Algerian" panose="04020705040A02060702" pitchFamily="82"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6A866BC7-8E77-41DA-9A76-E10ABC97F2E4}"/>
              </a:ext>
            </a:extLst>
          </p:cNvPr>
          <p:cNvPicPr>
            <a:picLocks noChangeAspect="1"/>
          </p:cNvPicPr>
          <p:nvPr/>
        </p:nvPicPr>
        <p:blipFill>
          <a:blip r:embed="rId2"/>
          <a:stretch>
            <a:fillRect/>
          </a:stretch>
        </p:blipFill>
        <p:spPr>
          <a:xfrm>
            <a:off x="466724" y="1431235"/>
            <a:ext cx="11258550" cy="4598504"/>
          </a:xfrm>
          <a:prstGeom prst="rect">
            <a:avLst/>
          </a:prstGeom>
        </p:spPr>
      </p:pic>
    </p:spTree>
    <p:extLst>
      <p:ext uri="{BB962C8B-B14F-4D97-AF65-F5344CB8AC3E}">
        <p14:creationId xmlns:p14="http://schemas.microsoft.com/office/powerpoint/2010/main" val="2322365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C8A5A2-365B-4342-A276-4CE3D3DC4CB9}"/>
              </a:ext>
            </a:extLst>
          </p:cNvPr>
          <p:cNvSpPr/>
          <p:nvPr/>
        </p:nvSpPr>
        <p:spPr>
          <a:xfrm>
            <a:off x="490330" y="104434"/>
            <a:ext cx="6096000" cy="907941"/>
          </a:xfrm>
          <a:prstGeom prst="rect">
            <a:avLst/>
          </a:prstGeom>
        </p:spPr>
        <p:txBody>
          <a:bodyPr>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Step9:</a:t>
            </a:r>
          </a:p>
          <a:p>
            <a:pPr algn="just">
              <a:spcAft>
                <a:spcPts val="0"/>
              </a:spcAft>
            </a:pP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solidFill>
                  <a:srgbClr val="000000"/>
                </a:solidFill>
                <a:latin typeface="Algerian" panose="04020705040A02060702" pitchFamily="82" charset="0"/>
                <a:ea typeface="__Inter_Fallback_36bd41"/>
                <a:cs typeface="Times New Roman" panose="02020603050405020304" pitchFamily="18" charset="0"/>
              </a:rPr>
              <a:t>After Click on Ok the configure page will open</a:t>
            </a:r>
            <a:endParaRPr lang="en-IN" sz="1100" dirty="0">
              <a:effectLst/>
              <a:latin typeface="Algerian" panose="04020705040A02060702" pitchFamily="82" charset="0"/>
              <a:ea typeface="DengXian"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832DEEEA-B7E1-4182-977A-83EFF2D1B4D3}"/>
              </a:ext>
            </a:extLst>
          </p:cNvPr>
          <p:cNvSpPr/>
          <p:nvPr/>
        </p:nvSpPr>
        <p:spPr>
          <a:xfrm>
            <a:off x="269373" y="1004717"/>
            <a:ext cx="5451236" cy="369332"/>
          </a:xfrm>
          <a:prstGeom prst="rect">
            <a:avLst/>
          </a:prstGeom>
        </p:spPr>
        <p:txBody>
          <a:bodyPr wrap="none">
            <a:spAutoFit/>
          </a:bodyPr>
          <a:lstStyle/>
          <a:p>
            <a:pPr marL="342900" lvl="0" indent="-342900" algn="just">
              <a:spcAft>
                <a:spcPts val="0"/>
              </a:spcAft>
              <a:buFont typeface="+mj-lt"/>
              <a:buAutoNum type="arabicPeriod"/>
              <a:tabLst>
                <a:tab pos="198120" algn="l"/>
              </a:tabLst>
            </a:pPr>
            <a:r>
              <a:rPr lang="en-US" dirty="0">
                <a:solidFill>
                  <a:srgbClr val="000000"/>
                </a:solidFill>
                <a:latin typeface="Arial" panose="020B0604020202020204" pitchFamily="34" charset="0"/>
                <a:ea typeface="__Inter_Fallback_36bd41"/>
                <a:cs typeface="Times New Roman" panose="02020603050405020304" pitchFamily="18" charset="0"/>
              </a:rPr>
              <a:t>In General Tab need to provide the </a:t>
            </a:r>
            <a:r>
              <a:rPr lang="en-US" dirty="0" err="1">
                <a:solidFill>
                  <a:srgbClr val="000000"/>
                </a:solidFill>
                <a:latin typeface="Arial" panose="020B0604020202020204" pitchFamily="34" charset="0"/>
                <a:ea typeface="__Inter_Fallback_36bd41"/>
                <a:cs typeface="Times New Roman" panose="02020603050405020304" pitchFamily="18" charset="0"/>
              </a:rPr>
              <a:t>decesription</a:t>
            </a:r>
            <a:r>
              <a:rPr lang="en-US" dirty="0">
                <a:solidFill>
                  <a:srgbClr val="000000"/>
                </a:solidFill>
                <a:latin typeface="Arial" panose="020B0604020202020204" pitchFamily="34" charset="0"/>
                <a:ea typeface="__Inter_Fallback_36bd41"/>
                <a:cs typeface="Times New Roman" panose="02020603050405020304" pitchFamily="18" charset="0"/>
              </a:rPr>
              <a:t> </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6" name="Picture 5">
            <a:extLst>
              <a:ext uri="{FF2B5EF4-FFF2-40B4-BE49-F238E27FC236}">
                <a16:creationId xmlns:a16="http://schemas.microsoft.com/office/drawing/2014/main" id="{3805BFC7-0790-495E-9145-514FE1F7AA4A}"/>
              </a:ext>
            </a:extLst>
          </p:cNvPr>
          <p:cNvPicPr>
            <a:picLocks noChangeAspect="1"/>
          </p:cNvPicPr>
          <p:nvPr/>
        </p:nvPicPr>
        <p:blipFill>
          <a:blip r:embed="rId2"/>
          <a:stretch>
            <a:fillRect/>
          </a:stretch>
        </p:blipFill>
        <p:spPr>
          <a:xfrm>
            <a:off x="247650" y="1535667"/>
            <a:ext cx="11696700" cy="4093607"/>
          </a:xfrm>
          <a:prstGeom prst="rect">
            <a:avLst/>
          </a:prstGeom>
        </p:spPr>
      </p:pic>
    </p:spTree>
    <p:extLst>
      <p:ext uri="{BB962C8B-B14F-4D97-AF65-F5344CB8AC3E}">
        <p14:creationId xmlns:p14="http://schemas.microsoft.com/office/powerpoint/2010/main" val="227408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35A9-557C-4AD5-9C7A-402884B11C53}"/>
              </a:ext>
            </a:extLst>
          </p:cNvPr>
          <p:cNvSpPr>
            <a:spLocks noGrp="1"/>
          </p:cNvSpPr>
          <p:nvPr>
            <p:ph type="title"/>
          </p:nvPr>
        </p:nvSpPr>
        <p:spPr/>
        <p:txBody>
          <a:bodyPr>
            <a:normAutofit fontScale="90000"/>
          </a:bodyPr>
          <a:lstStyle/>
          <a:p>
            <a:r>
              <a:rPr lang="en-US" sz="2400" b="1" dirty="0">
                <a:latin typeface="Agency FB" panose="020B0503020202020204" pitchFamily="34" charset="0"/>
              </a:rPr>
              <a:t>STEP 1</a:t>
            </a:r>
            <a:r>
              <a:rPr lang="en-US" sz="2400" b="1" dirty="0">
                <a:latin typeface="Arial Narrow" panose="020B0606020202030204" pitchFamily="34" charset="0"/>
              </a:rPr>
              <a:t>:</a:t>
            </a:r>
            <a:br>
              <a:rPr lang="en-US" sz="2400" dirty="0"/>
            </a:br>
            <a:r>
              <a:rPr lang="en-US" sz="2400" dirty="0"/>
              <a:t>    </a:t>
            </a:r>
            <a:r>
              <a:rPr lang="en-US" sz="2400" dirty="0">
                <a:latin typeface="Algerian" panose="04020705040A02060702" pitchFamily="82" charset="0"/>
              </a:rPr>
              <a:t>First we Need to Create one Ec2 instance in Aws console</a:t>
            </a:r>
            <a:br>
              <a:rPr lang="en-US" sz="2400" dirty="0">
                <a:latin typeface="Algerian" panose="04020705040A02060702" pitchFamily="82" charset="0"/>
              </a:rPr>
            </a:br>
            <a:r>
              <a:rPr lang="en-US" sz="2400" dirty="0">
                <a:latin typeface="Algerian" panose="04020705040A02060702" pitchFamily="82" charset="0"/>
              </a:rPr>
              <a:t>    First click on  launch ec2 instance in Dashboard</a:t>
            </a:r>
            <a:endParaRPr lang="en-IN" sz="2400" dirty="0">
              <a:latin typeface="Algerian" panose="04020705040A02060702" pitchFamily="82" charset="0"/>
            </a:endParaRPr>
          </a:p>
        </p:txBody>
      </p:sp>
      <p:pic>
        <p:nvPicPr>
          <p:cNvPr id="9" name="Content Placeholder 8">
            <a:extLst>
              <a:ext uri="{FF2B5EF4-FFF2-40B4-BE49-F238E27FC236}">
                <a16:creationId xmlns:a16="http://schemas.microsoft.com/office/drawing/2014/main" id="{548EC290-8778-4563-8794-932276140B44}"/>
              </a:ext>
            </a:extLst>
          </p:cNvPr>
          <p:cNvPicPr>
            <a:picLocks noGrp="1" noChangeAspect="1"/>
          </p:cNvPicPr>
          <p:nvPr>
            <p:ph idx="1"/>
          </p:nvPr>
        </p:nvPicPr>
        <p:blipFill>
          <a:blip r:embed="rId2"/>
          <a:stretch>
            <a:fillRect/>
          </a:stretch>
        </p:blipFill>
        <p:spPr>
          <a:xfrm>
            <a:off x="569843" y="2039979"/>
            <a:ext cx="11065565" cy="3708814"/>
          </a:xfrm>
          <a:prstGeom prst="rect">
            <a:avLst/>
          </a:prstGeom>
        </p:spPr>
      </p:pic>
    </p:spTree>
    <p:extLst>
      <p:ext uri="{BB962C8B-B14F-4D97-AF65-F5344CB8AC3E}">
        <p14:creationId xmlns:p14="http://schemas.microsoft.com/office/powerpoint/2010/main" val="587872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2BE7C-C0B7-4CD7-AF49-A74335A8E0BA}"/>
              </a:ext>
            </a:extLst>
          </p:cNvPr>
          <p:cNvSpPr/>
          <p:nvPr/>
        </p:nvSpPr>
        <p:spPr>
          <a:xfrm>
            <a:off x="185530" y="191220"/>
            <a:ext cx="12152244" cy="1077218"/>
          </a:xfrm>
          <a:prstGeom prst="rect">
            <a:avLst/>
          </a:prstGeom>
        </p:spPr>
        <p:txBody>
          <a:bodyPr wrap="square">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Step-10:</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sz="2000" dirty="0">
                <a:solidFill>
                  <a:srgbClr val="000000"/>
                </a:solidFill>
                <a:latin typeface="Algerian" panose="04020705040A02060702" pitchFamily="82" charset="0"/>
                <a:ea typeface="__Inter_Fallback_36bd41"/>
                <a:cs typeface="Times New Roman" panose="02020603050405020304" pitchFamily="18" charset="0"/>
              </a:rPr>
              <a:t>Then go the Pipeline in Configure and then provide the pipeline script Then Apply and Save</a:t>
            </a:r>
            <a:r>
              <a:rPr lang="en-US" dirty="0">
                <a:solidFill>
                  <a:srgbClr val="000000"/>
                </a:solidFill>
                <a:latin typeface="Algerian" panose="04020705040A02060702" pitchFamily="82" charset="0"/>
                <a:ea typeface="__Inter_Fallback_36bd41"/>
                <a:cs typeface="Times New Roman" panose="02020603050405020304" pitchFamily="18" charset="0"/>
              </a:rPr>
              <a:t>.</a:t>
            </a:r>
            <a:endParaRPr lang="en-IN" sz="1100" dirty="0">
              <a:effectLst/>
              <a:latin typeface="Algerian" panose="04020705040A02060702" pitchFamily="82"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CD24738A-A9C1-49E0-B9FB-10007CF14F51}"/>
              </a:ext>
            </a:extLst>
          </p:cNvPr>
          <p:cNvPicPr>
            <a:picLocks noChangeAspect="1"/>
          </p:cNvPicPr>
          <p:nvPr/>
        </p:nvPicPr>
        <p:blipFill rotWithShape="1">
          <a:blip r:embed="rId2">
            <a:extLst>
              <a:ext uri="{28A0092B-C50C-407E-A947-70E740481C1C}">
                <a14:useLocalDpi xmlns:a14="http://schemas.microsoft.com/office/drawing/2010/main" val="0"/>
              </a:ext>
            </a:extLst>
          </a:blip>
          <a:srcRect t="6743" b="3926"/>
          <a:stretch/>
        </p:blipFill>
        <p:spPr>
          <a:xfrm>
            <a:off x="351182" y="1497496"/>
            <a:ext cx="11489635" cy="4333460"/>
          </a:xfrm>
          <a:prstGeom prst="rect">
            <a:avLst/>
          </a:prstGeom>
        </p:spPr>
      </p:pic>
    </p:spTree>
    <p:extLst>
      <p:ext uri="{BB962C8B-B14F-4D97-AF65-F5344CB8AC3E}">
        <p14:creationId xmlns:p14="http://schemas.microsoft.com/office/powerpoint/2010/main" val="3408476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8E5C1F-B10F-4B9C-BE71-815FEE204ACC}"/>
              </a:ext>
            </a:extLst>
          </p:cNvPr>
          <p:cNvSpPr/>
          <p:nvPr/>
        </p:nvSpPr>
        <p:spPr>
          <a:xfrm>
            <a:off x="437321" y="223703"/>
            <a:ext cx="10336695" cy="830997"/>
          </a:xfrm>
          <a:prstGeom prst="rect">
            <a:avLst/>
          </a:prstGeom>
        </p:spPr>
        <p:txBody>
          <a:bodyPr wrap="square">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Step-11:</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sz="2400" dirty="0">
                <a:latin typeface="Algerian" panose="04020705040A02060702" pitchFamily="82" charset="0"/>
                <a:ea typeface="DengXian" panose="02010600030101010101" pitchFamily="2" charset="-122"/>
                <a:cs typeface="Times New Roman" panose="02020603050405020304" pitchFamily="18" charset="0"/>
              </a:rPr>
              <a:t>After save the configure page then click on Build Now</a:t>
            </a:r>
            <a:r>
              <a:rPr lang="en-US" sz="2400" dirty="0">
                <a:latin typeface="Arial" panose="020B0604020202020204" pitchFamily="34" charset="0"/>
                <a:ea typeface="DengXian" panose="02010600030101010101" pitchFamily="2" charset="-122"/>
                <a:cs typeface="Times New Roman" panose="02020603050405020304" pitchFamily="18" charset="0"/>
              </a:rPr>
              <a:t>.</a:t>
            </a:r>
            <a:endParaRPr lang="en-IN" sz="24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7C950FEB-5481-4E07-BE42-0F3A0A4FB6D3}"/>
              </a:ext>
            </a:extLst>
          </p:cNvPr>
          <p:cNvPicPr>
            <a:picLocks noChangeAspect="1"/>
          </p:cNvPicPr>
          <p:nvPr/>
        </p:nvPicPr>
        <p:blipFill>
          <a:blip r:embed="rId2"/>
          <a:stretch>
            <a:fillRect/>
          </a:stretch>
        </p:blipFill>
        <p:spPr>
          <a:xfrm>
            <a:off x="2831202" y="1291465"/>
            <a:ext cx="4276725" cy="4619625"/>
          </a:xfrm>
          <a:prstGeom prst="rect">
            <a:avLst/>
          </a:prstGeom>
        </p:spPr>
      </p:pic>
    </p:spTree>
    <p:extLst>
      <p:ext uri="{BB962C8B-B14F-4D97-AF65-F5344CB8AC3E}">
        <p14:creationId xmlns:p14="http://schemas.microsoft.com/office/powerpoint/2010/main" val="27831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7E14C6-E1C3-47B0-85DF-FA3DE54F96B1}"/>
              </a:ext>
            </a:extLst>
          </p:cNvPr>
          <p:cNvSpPr/>
          <p:nvPr/>
        </p:nvSpPr>
        <p:spPr>
          <a:xfrm>
            <a:off x="649355" y="310490"/>
            <a:ext cx="7328453" cy="1015663"/>
          </a:xfrm>
          <a:prstGeom prst="rect">
            <a:avLst/>
          </a:prstGeom>
        </p:spPr>
        <p:txBody>
          <a:bodyPr wrap="square">
            <a:spAutoFit/>
          </a:bodyPr>
          <a:lstStyle/>
          <a:p>
            <a:pPr algn="just">
              <a:spcAft>
                <a:spcPts val="0"/>
              </a:spcAft>
            </a:pPr>
            <a:r>
              <a:rPr lang="en-US" sz="2400" b="1" dirty="0">
                <a:latin typeface="Arial" panose="020B0604020202020204" pitchFamily="34" charset="0"/>
                <a:ea typeface="DengXian" panose="02010600030101010101" pitchFamily="2" charset="-122"/>
                <a:cs typeface="Times New Roman" panose="02020603050405020304" pitchFamily="18" charset="0"/>
              </a:rPr>
              <a:t>Step-12:</a:t>
            </a:r>
            <a:endParaRPr lang="en-IN" sz="1100" dirty="0">
              <a:latin typeface="Calibri" panose="020F0502020204030204" pitchFamily="34" charset="0"/>
              <a:ea typeface="DengXian" panose="02010600030101010101" pitchFamily="2" charset="-122"/>
              <a:cs typeface="Times New Roman" panose="02020603050405020304" pitchFamily="18" charset="0"/>
            </a:endParaRPr>
          </a:p>
          <a:p>
            <a:pPr algn="just">
              <a:spcAft>
                <a:spcPts val="0"/>
              </a:spcAft>
            </a:pPr>
            <a:r>
              <a:rPr lang="en-US" dirty="0">
                <a:latin typeface="Algerian" panose="04020705040A02060702" pitchFamily="82" charset="0"/>
                <a:ea typeface="DengXian" panose="02010600030101010101" pitchFamily="2" charset="-122"/>
                <a:cs typeface="Times New Roman" panose="02020603050405020304" pitchFamily="18" charset="0"/>
              </a:rPr>
              <a:t>After Click on Build Now you will get success output.</a:t>
            </a:r>
            <a:endParaRPr lang="en-IN" sz="1100" dirty="0">
              <a:latin typeface="Algerian" panose="04020705040A02060702" pitchFamily="82" charset="0"/>
              <a:ea typeface="DengXian" panose="02010600030101010101" pitchFamily="2" charset="-122"/>
              <a:cs typeface="Times New Roman" panose="02020603050405020304" pitchFamily="18" charset="0"/>
            </a:endParaRPr>
          </a:p>
          <a:p>
            <a:pPr algn="just">
              <a:spcAft>
                <a:spcPts val="0"/>
              </a:spcAft>
            </a:pPr>
            <a:r>
              <a:rPr lang="en-US" dirty="0">
                <a:latin typeface="Arial" panose="020B0604020202020204" pitchFamily="34" charset="0"/>
                <a:ea typeface="DengXian" panose="02010600030101010101" pitchFamily="2" charset="-122"/>
                <a:cs typeface="Times New Roman" panose="02020603050405020304" pitchFamily="18" charset="0"/>
              </a:rPr>
              <a:t> </a:t>
            </a:r>
            <a:endParaRPr lang="en-IN" sz="11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A0373771-8E50-4AC3-A1F0-41E12A2F618A}"/>
              </a:ext>
            </a:extLst>
          </p:cNvPr>
          <p:cNvPicPr>
            <a:picLocks noChangeAspect="1"/>
          </p:cNvPicPr>
          <p:nvPr/>
        </p:nvPicPr>
        <p:blipFill rotWithShape="1">
          <a:blip r:embed="rId2">
            <a:extLst>
              <a:ext uri="{28A0092B-C50C-407E-A947-70E740481C1C}">
                <a14:useLocalDpi xmlns:a14="http://schemas.microsoft.com/office/drawing/2010/main" val="0"/>
              </a:ext>
            </a:extLst>
          </a:blip>
          <a:srcRect t="9449" r="761" b="4505"/>
          <a:stretch/>
        </p:blipFill>
        <p:spPr>
          <a:xfrm>
            <a:off x="430695" y="1470993"/>
            <a:ext cx="11330609" cy="4426224"/>
          </a:xfrm>
          <a:prstGeom prst="rect">
            <a:avLst/>
          </a:prstGeom>
        </p:spPr>
      </p:pic>
    </p:spTree>
    <p:extLst>
      <p:ext uri="{BB962C8B-B14F-4D97-AF65-F5344CB8AC3E}">
        <p14:creationId xmlns:p14="http://schemas.microsoft.com/office/powerpoint/2010/main" val="2218533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6DA662-8CFF-4A14-874D-CFF76885A4F2}"/>
              </a:ext>
            </a:extLst>
          </p:cNvPr>
          <p:cNvPicPr>
            <a:picLocks noChangeAspect="1"/>
          </p:cNvPicPr>
          <p:nvPr/>
        </p:nvPicPr>
        <p:blipFill>
          <a:blip r:embed="rId2"/>
          <a:stretch>
            <a:fillRect/>
          </a:stretch>
        </p:blipFill>
        <p:spPr>
          <a:xfrm>
            <a:off x="649357" y="1046922"/>
            <a:ext cx="11092070" cy="4904170"/>
          </a:xfrm>
          <a:prstGeom prst="rect">
            <a:avLst/>
          </a:prstGeom>
        </p:spPr>
      </p:pic>
      <p:sp>
        <p:nvSpPr>
          <p:cNvPr id="6" name="Rectangle 5">
            <a:extLst>
              <a:ext uri="{FF2B5EF4-FFF2-40B4-BE49-F238E27FC236}">
                <a16:creationId xmlns:a16="http://schemas.microsoft.com/office/drawing/2014/main" id="{B1152F43-D24A-4E25-826C-5BA83909D900}"/>
              </a:ext>
            </a:extLst>
          </p:cNvPr>
          <p:cNvSpPr/>
          <p:nvPr/>
        </p:nvSpPr>
        <p:spPr>
          <a:xfrm>
            <a:off x="2453822" y="284056"/>
            <a:ext cx="7483139" cy="400110"/>
          </a:xfrm>
          <a:prstGeom prst="rect">
            <a:avLst/>
          </a:prstGeom>
        </p:spPr>
        <p:txBody>
          <a:bodyPr wrap="none">
            <a:spAutoFit/>
          </a:bodyPr>
          <a:lstStyle/>
          <a:p>
            <a:r>
              <a:rPr lang="en-US" sz="2000" dirty="0">
                <a:latin typeface="Algerian" panose="04020705040A02060702" pitchFamily="82" charset="0"/>
              </a:rPr>
              <a:t>Create Pipeline view using </a:t>
            </a:r>
            <a:r>
              <a:rPr lang="en-US" sz="2000" dirty="0" err="1">
                <a:latin typeface="Algerian" panose="04020705040A02060702" pitchFamily="82" charset="0"/>
              </a:rPr>
              <a:t>DevCompile</a:t>
            </a:r>
            <a:r>
              <a:rPr lang="en-US" sz="2000" dirty="0">
                <a:latin typeface="Algerian" panose="04020705040A02060702" pitchFamily="82" charset="0"/>
              </a:rPr>
              <a:t> and </a:t>
            </a:r>
            <a:r>
              <a:rPr lang="en-US" sz="2000" dirty="0" err="1">
                <a:latin typeface="Algerian" panose="04020705040A02060702" pitchFamily="82" charset="0"/>
              </a:rPr>
              <a:t>QAUnitTest</a:t>
            </a:r>
            <a:r>
              <a:rPr lang="en-US" sz="2000" dirty="0">
                <a:latin typeface="Algerian" panose="04020705040A02060702" pitchFamily="82" charset="0"/>
              </a:rPr>
              <a:t> </a:t>
            </a:r>
            <a:endParaRPr lang="en-IN" sz="2000" dirty="0">
              <a:latin typeface="Algerian" panose="04020705040A02060702" pitchFamily="82" charset="0"/>
            </a:endParaRPr>
          </a:p>
        </p:txBody>
      </p:sp>
    </p:spTree>
    <p:extLst>
      <p:ext uri="{BB962C8B-B14F-4D97-AF65-F5344CB8AC3E}">
        <p14:creationId xmlns:p14="http://schemas.microsoft.com/office/powerpoint/2010/main" val="1575147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10684-5389-4CCC-AA2B-486DCB1F7041}"/>
              </a:ext>
            </a:extLst>
          </p:cNvPr>
          <p:cNvPicPr>
            <a:picLocks noChangeAspect="1"/>
          </p:cNvPicPr>
          <p:nvPr/>
        </p:nvPicPr>
        <p:blipFill>
          <a:blip r:embed="rId2"/>
          <a:stretch>
            <a:fillRect/>
          </a:stretch>
        </p:blipFill>
        <p:spPr>
          <a:xfrm>
            <a:off x="509587" y="1351722"/>
            <a:ext cx="11172825" cy="4532243"/>
          </a:xfrm>
          <a:prstGeom prst="rect">
            <a:avLst/>
          </a:prstGeom>
        </p:spPr>
      </p:pic>
      <p:sp>
        <p:nvSpPr>
          <p:cNvPr id="5" name="Rectangle 4">
            <a:extLst>
              <a:ext uri="{FF2B5EF4-FFF2-40B4-BE49-F238E27FC236}">
                <a16:creationId xmlns:a16="http://schemas.microsoft.com/office/drawing/2014/main" id="{6043C3A6-1CAB-4EDF-B714-42665EBA6BD7}"/>
              </a:ext>
            </a:extLst>
          </p:cNvPr>
          <p:cNvSpPr/>
          <p:nvPr/>
        </p:nvSpPr>
        <p:spPr>
          <a:xfrm>
            <a:off x="357809" y="303648"/>
            <a:ext cx="10760765" cy="707886"/>
          </a:xfrm>
          <a:prstGeom prst="rect">
            <a:avLst/>
          </a:prstGeom>
        </p:spPr>
        <p:txBody>
          <a:bodyPr wrap="square">
            <a:spAutoFit/>
          </a:bodyPr>
          <a:lstStyle/>
          <a:p>
            <a:r>
              <a:rPr lang="en-US" sz="2000" dirty="0">
                <a:latin typeface="Algerian" panose="04020705040A02060702" pitchFamily="82" charset="0"/>
              </a:rPr>
              <a:t>Source Code Management (SCM) is the practice of tracking and managing changes to code during the software development process</a:t>
            </a:r>
            <a:endParaRPr lang="en-IN" sz="2000" dirty="0">
              <a:latin typeface="Algerian" panose="04020705040A02060702" pitchFamily="82" charset="0"/>
            </a:endParaRPr>
          </a:p>
        </p:txBody>
      </p:sp>
    </p:spTree>
    <p:extLst>
      <p:ext uri="{BB962C8B-B14F-4D97-AF65-F5344CB8AC3E}">
        <p14:creationId xmlns:p14="http://schemas.microsoft.com/office/powerpoint/2010/main" val="470350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53B671-9AB2-4264-9975-3826F6FD9FF3}"/>
              </a:ext>
            </a:extLst>
          </p:cNvPr>
          <p:cNvPicPr>
            <a:picLocks noChangeAspect="1"/>
          </p:cNvPicPr>
          <p:nvPr/>
        </p:nvPicPr>
        <p:blipFill>
          <a:blip r:embed="rId2"/>
          <a:stretch>
            <a:fillRect/>
          </a:stretch>
        </p:blipFill>
        <p:spPr>
          <a:xfrm>
            <a:off x="807347" y="516835"/>
            <a:ext cx="10577305" cy="5012221"/>
          </a:xfrm>
          <a:prstGeom prst="rect">
            <a:avLst/>
          </a:prstGeom>
        </p:spPr>
      </p:pic>
    </p:spTree>
    <p:extLst>
      <p:ext uri="{BB962C8B-B14F-4D97-AF65-F5344CB8AC3E}">
        <p14:creationId xmlns:p14="http://schemas.microsoft.com/office/powerpoint/2010/main" val="3138749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FB89B4-BC3B-4EB5-B164-C01C300FD469}"/>
              </a:ext>
            </a:extLst>
          </p:cNvPr>
          <p:cNvPicPr>
            <a:picLocks noChangeAspect="1"/>
          </p:cNvPicPr>
          <p:nvPr/>
        </p:nvPicPr>
        <p:blipFill>
          <a:blip r:embed="rId2"/>
          <a:stretch>
            <a:fillRect/>
          </a:stretch>
        </p:blipFill>
        <p:spPr>
          <a:xfrm>
            <a:off x="378308" y="1635194"/>
            <a:ext cx="11382375" cy="4276725"/>
          </a:xfrm>
          <a:prstGeom prst="rect">
            <a:avLst/>
          </a:prstGeom>
        </p:spPr>
      </p:pic>
      <p:sp>
        <p:nvSpPr>
          <p:cNvPr id="6" name="Rectangle 5">
            <a:extLst>
              <a:ext uri="{FF2B5EF4-FFF2-40B4-BE49-F238E27FC236}">
                <a16:creationId xmlns:a16="http://schemas.microsoft.com/office/drawing/2014/main" id="{B27F1ADA-695F-4B73-BC3A-7040D73AD384}"/>
              </a:ext>
            </a:extLst>
          </p:cNvPr>
          <p:cNvSpPr/>
          <p:nvPr/>
        </p:nvSpPr>
        <p:spPr>
          <a:xfrm>
            <a:off x="404812" y="198783"/>
            <a:ext cx="11045066" cy="1200329"/>
          </a:xfrm>
          <a:prstGeom prst="rect">
            <a:avLst/>
          </a:prstGeom>
        </p:spPr>
        <p:txBody>
          <a:bodyPr wrap="square">
            <a:spAutoFit/>
          </a:bodyPr>
          <a:lstStyle/>
          <a:p>
            <a:r>
              <a:rPr lang="en-US" dirty="0">
                <a:latin typeface="Algerian" panose="04020705040A02060702" pitchFamily="82" charset="0"/>
              </a:rPr>
              <a:t>A </a:t>
            </a:r>
            <a:r>
              <a:rPr lang="en-US" b="1" dirty="0">
                <a:latin typeface="Algerian" panose="04020705040A02060702" pitchFamily="82" charset="0"/>
              </a:rPr>
              <a:t>build step</a:t>
            </a:r>
            <a:r>
              <a:rPr lang="en-US" dirty="0">
                <a:latin typeface="Algerian" panose="04020705040A02060702" pitchFamily="82" charset="0"/>
              </a:rPr>
              <a:t> is a stage in the software development pipeline where the source code is transformed into an executable product or a deployable artifact. This process typically involves compiling code, linking dependencies, running tests, and packaging the </a:t>
            </a:r>
            <a:r>
              <a:rPr lang="en-US" dirty="0" err="1">
                <a:latin typeface="Algerian" panose="04020705040A02060702" pitchFamily="82" charset="0"/>
              </a:rPr>
              <a:t>outpu</a:t>
            </a:r>
            <a:endParaRPr lang="en-IN" dirty="0">
              <a:latin typeface="Algerian" panose="04020705040A02060702" pitchFamily="82" charset="0"/>
            </a:endParaRPr>
          </a:p>
        </p:txBody>
      </p:sp>
    </p:spTree>
    <p:extLst>
      <p:ext uri="{BB962C8B-B14F-4D97-AF65-F5344CB8AC3E}">
        <p14:creationId xmlns:p14="http://schemas.microsoft.com/office/powerpoint/2010/main" val="834242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415A4-A909-4C67-9DFC-F1087292DB22}"/>
              </a:ext>
            </a:extLst>
          </p:cNvPr>
          <p:cNvPicPr>
            <a:picLocks noChangeAspect="1"/>
          </p:cNvPicPr>
          <p:nvPr/>
        </p:nvPicPr>
        <p:blipFill>
          <a:blip r:embed="rId2"/>
          <a:stretch>
            <a:fillRect/>
          </a:stretch>
        </p:blipFill>
        <p:spPr>
          <a:xfrm>
            <a:off x="728662" y="1536012"/>
            <a:ext cx="10734675" cy="4086225"/>
          </a:xfrm>
          <a:prstGeom prst="rect">
            <a:avLst/>
          </a:prstGeom>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2F474B46-7E3D-40BD-9F95-62D9C41D4DEA}"/>
                  </a:ext>
                </a:extLst>
              </p:cNvPr>
              <p:cNvGraphicFramePr>
                <a:graphicFrameLocks noChangeAspect="1"/>
              </p:cNvGraphicFramePr>
              <p:nvPr>
                <p:extLst>
                  <p:ext uri="{D42A27DB-BD31-4B8C-83A1-F6EECF244321}">
                    <p14:modId xmlns:p14="http://schemas.microsoft.com/office/powerpoint/2010/main" val="2665119152"/>
                  </p:ext>
                </p:extLst>
              </p:nvPr>
            </p:nvGraphicFramePr>
            <p:xfrm>
              <a:off x="-2835965" y="5510893"/>
              <a:ext cx="3048000" cy="1714500"/>
            </p:xfrm>
            <a:graphic>
              <a:graphicData uri="http://schemas.microsoft.com/office/powerpoint/2016/slidezoom">
                <pslz:sldZm>
                  <pslz:sldZmObj sldId="314" cId="463209585">
                    <pslz:zmPr id="{683E6F52-594B-4D88-815A-A8554498E8E6}"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2F474B46-7E3D-40BD-9F95-62D9C41D4DEA}"/>
                  </a:ext>
                </a:extLst>
              </p:cNvPr>
              <p:cNvPicPr>
                <a:picLocks noGrp="1" noRot="1" noChangeAspect="1" noMove="1" noResize="1" noEditPoints="1" noAdjustHandles="1" noChangeArrowheads="1" noChangeShapeType="1"/>
              </p:cNvPicPr>
              <p:nvPr/>
            </p:nvPicPr>
            <p:blipFill>
              <a:blip r:embed="rId5"/>
              <a:stretch>
                <a:fillRect/>
              </a:stretch>
            </p:blipFill>
            <p:spPr>
              <a:xfrm>
                <a:off x="-2835965" y="5510893"/>
                <a:ext cx="3048000" cy="1714500"/>
              </a:xfrm>
              <a:prstGeom prst="rect">
                <a:avLst/>
              </a:prstGeom>
              <a:ln w="3175">
                <a:solidFill>
                  <a:prstClr val="ltGray"/>
                </a:solidFill>
              </a:ln>
            </p:spPr>
          </p:pic>
        </mc:Fallback>
      </mc:AlternateContent>
      <p:sp>
        <p:nvSpPr>
          <p:cNvPr id="7" name="Rectangle 6">
            <a:extLst>
              <a:ext uri="{FF2B5EF4-FFF2-40B4-BE49-F238E27FC236}">
                <a16:creationId xmlns:a16="http://schemas.microsoft.com/office/drawing/2014/main" id="{5667EAE3-CF95-400D-A281-A768D1FF4F92}"/>
              </a:ext>
            </a:extLst>
          </p:cNvPr>
          <p:cNvSpPr/>
          <p:nvPr/>
        </p:nvSpPr>
        <p:spPr>
          <a:xfrm>
            <a:off x="679402" y="149678"/>
            <a:ext cx="10203194" cy="1200329"/>
          </a:xfrm>
          <a:prstGeom prst="rect">
            <a:avLst/>
          </a:prstGeom>
        </p:spPr>
        <p:txBody>
          <a:bodyPr wrap="square">
            <a:spAutoFit/>
          </a:bodyPr>
          <a:lstStyle/>
          <a:p>
            <a:r>
              <a:rPr lang="en-US" b="1" dirty="0">
                <a:latin typeface="Algerian" panose="04020705040A02060702" pitchFamily="82" charset="0"/>
              </a:rPr>
              <a:t>Build triggers</a:t>
            </a:r>
            <a:r>
              <a:rPr lang="en-US" dirty="0">
                <a:latin typeface="Algerian" panose="04020705040A02060702" pitchFamily="82" charset="0"/>
              </a:rPr>
              <a:t> are events or conditions that automatically start a build process in a CI/CD pipeline. These triggers ensure that code changes are built, tested, and deployed promptly without requiring manual initiation, enhancing both efficiency and consistency in the development workflow.</a:t>
            </a:r>
            <a:endParaRPr lang="en-IN" dirty="0">
              <a:latin typeface="Algerian" panose="04020705040A02060702" pitchFamily="82" charset="0"/>
            </a:endParaRPr>
          </a:p>
        </p:txBody>
      </p:sp>
    </p:spTree>
    <p:extLst>
      <p:ext uri="{BB962C8B-B14F-4D97-AF65-F5344CB8AC3E}">
        <p14:creationId xmlns:p14="http://schemas.microsoft.com/office/powerpoint/2010/main" val="463209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EB9F87-94FD-4CB6-939D-B8C5F3F2451D}"/>
              </a:ext>
            </a:extLst>
          </p:cNvPr>
          <p:cNvPicPr>
            <a:picLocks noChangeAspect="1"/>
          </p:cNvPicPr>
          <p:nvPr/>
        </p:nvPicPr>
        <p:blipFill>
          <a:blip r:embed="rId2"/>
          <a:stretch>
            <a:fillRect/>
          </a:stretch>
        </p:blipFill>
        <p:spPr>
          <a:xfrm>
            <a:off x="538162" y="1733266"/>
            <a:ext cx="11115675" cy="4135272"/>
          </a:xfrm>
          <a:prstGeom prst="rect">
            <a:avLst/>
          </a:prstGeom>
        </p:spPr>
      </p:pic>
      <p:sp>
        <p:nvSpPr>
          <p:cNvPr id="5" name="Rectangle 4">
            <a:extLst>
              <a:ext uri="{FF2B5EF4-FFF2-40B4-BE49-F238E27FC236}">
                <a16:creationId xmlns:a16="http://schemas.microsoft.com/office/drawing/2014/main" id="{3A05D17C-10E0-493D-B05E-438D6067F4C1}"/>
              </a:ext>
            </a:extLst>
          </p:cNvPr>
          <p:cNvSpPr/>
          <p:nvPr/>
        </p:nvSpPr>
        <p:spPr>
          <a:xfrm>
            <a:off x="341194" y="191069"/>
            <a:ext cx="11436823" cy="1200329"/>
          </a:xfrm>
          <a:prstGeom prst="rect">
            <a:avLst/>
          </a:prstGeom>
        </p:spPr>
        <p:txBody>
          <a:bodyPr wrap="square">
            <a:spAutoFit/>
          </a:bodyPr>
          <a:lstStyle/>
          <a:p>
            <a:r>
              <a:rPr lang="en-US" b="1" dirty="0">
                <a:latin typeface="Algerian" panose="04020705040A02060702" pitchFamily="82" charset="0"/>
              </a:rPr>
              <a:t>Post-build actions</a:t>
            </a:r>
            <a:r>
              <a:rPr lang="en-US" dirty="0">
                <a:latin typeface="Algerian" panose="04020705040A02060702" pitchFamily="82" charset="0"/>
              </a:rPr>
              <a:t> are tasks or processes that occur after a build completes in a CI/CD pipeline. These actions are critical for further testing, packaging, deployment, and reporting, ensuring that the software meets the desired quality standards and is ready for the next stage of the development lifecycle.</a:t>
            </a:r>
            <a:endParaRPr lang="en-IN" dirty="0">
              <a:latin typeface="Algerian" panose="04020705040A02060702" pitchFamily="82" charset="0"/>
            </a:endParaRPr>
          </a:p>
        </p:txBody>
      </p:sp>
    </p:spTree>
    <p:extLst>
      <p:ext uri="{BB962C8B-B14F-4D97-AF65-F5344CB8AC3E}">
        <p14:creationId xmlns:p14="http://schemas.microsoft.com/office/powerpoint/2010/main" val="1113677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DED234-E181-4D9D-BC87-4F1DC5C18820}"/>
              </a:ext>
            </a:extLst>
          </p:cNvPr>
          <p:cNvPicPr>
            <a:picLocks noChangeAspect="1"/>
          </p:cNvPicPr>
          <p:nvPr/>
        </p:nvPicPr>
        <p:blipFill rotWithShape="1">
          <a:blip r:embed="rId2">
            <a:extLst>
              <a:ext uri="{28A0092B-C50C-407E-A947-70E740481C1C}">
                <a14:useLocalDpi xmlns:a14="http://schemas.microsoft.com/office/drawing/2010/main" val="0"/>
              </a:ext>
            </a:extLst>
          </a:blip>
          <a:srcRect t="11188" b="4132"/>
          <a:stretch/>
        </p:blipFill>
        <p:spPr>
          <a:xfrm>
            <a:off x="490331" y="331303"/>
            <a:ext cx="11463130" cy="4929809"/>
          </a:xfrm>
          <a:prstGeom prst="rect">
            <a:avLst/>
          </a:prstGeom>
        </p:spPr>
      </p:pic>
    </p:spTree>
    <p:extLst>
      <p:ext uri="{BB962C8B-B14F-4D97-AF65-F5344CB8AC3E}">
        <p14:creationId xmlns:p14="http://schemas.microsoft.com/office/powerpoint/2010/main" val="1178038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FE79-177E-446D-9E47-B69F5C7CD1D1}"/>
              </a:ext>
            </a:extLst>
          </p:cNvPr>
          <p:cNvSpPr>
            <a:spLocks noGrp="1"/>
          </p:cNvSpPr>
          <p:nvPr>
            <p:ph type="title"/>
          </p:nvPr>
        </p:nvSpPr>
        <p:spPr>
          <a:xfrm>
            <a:off x="1334118" y="353945"/>
            <a:ext cx="9603275" cy="1049235"/>
          </a:xfrm>
        </p:spPr>
        <p:txBody>
          <a:bodyPr>
            <a:normAutofit/>
          </a:bodyPr>
          <a:lstStyle/>
          <a:p>
            <a:r>
              <a:rPr lang="en-US" sz="2400" cap="none" dirty="0">
                <a:latin typeface="Algerian" panose="04020705040A02060702" pitchFamily="82" charset="0"/>
              </a:rPr>
              <a:t>after click on launch instance need to provide name and select </a:t>
            </a:r>
            <a:r>
              <a:rPr lang="en-US" sz="2400" cap="none" dirty="0" err="1">
                <a:latin typeface="Algerian" panose="04020705040A02060702" pitchFamily="82" charset="0"/>
              </a:rPr>
              <a:t>ami</a:t>
            </a:r>
            <a:r>
              <a:rPr lang="en-US" sz="2400" cap="none" dirty="0">
                <a:latin typeface="Algerian" panose="04020705040A02060702" pitchFamily="82" charset="0"/>
              </a:rPr>
              <a:t>(like </a:t>
            </a:r>
            <a:r>
              <a:rPr lang="en-US" sz="2400" cap="none" dirty="0" err="1">
                <a:latin typeface="Algerian" panose="04020705040A02060702" pitchFamily="82" charset="0"/>
              </a:rPr>
              <a:t>linux,ubuntu</a:t>
            </a:r>
            <a:r>
              <a:rPr lang="en-US" sz="2400" cap="none" dirty="0">
                <a:latin typeface="Algerian" panose="04020705040A02060702" pitchFamily="82" charset="0"/>
              </a:rPr>
              <a:t>)</a:t>
            </a:r>
            <a:endParaRPr lang="en-IN" sz="2400" cap="none" dirty="0">
              <a:latin typeface="Algerian" panose="04020705040A02060702" pitchFamily="82" charset="0"/>
            </a:endParaRPr>
          </a:p>
        </p:txBody>
      </p:sp>
      <p:pic>
        <p:nvPicPr>
          <p:cNvPr id="7" name="Content Placeholder 6">
            <a:extLst>
              <a:ext uri="{FF2B5EF4-FFF2-40B4-BE49-F238E27FC236}">
                <a16:creationId xmlns:a16="http://schemas.microsoft.com/office/drawing/2014/main" id="{A2820951-35CE-4E7B-9C41-A32899F0E62C}"/>
              </a:ext>
            </a:extLst>
          </p:cNvPr>
          <p:cNvPicPr>
            <a:picLocks noGrp="1" noChangeAspect="1"/>
          </p:cNvPicPr>
          <p:nvPr>
            <p:ph idx="1"/>
          </p:nvPr>
        </p:nvPicPr>
        <p:blipFill rotWithShape="1">
          <a:blip r:embed="rId2"/>
          <a:stretch/>
        </p:blipFill>
        <p:spPr>
          <a:xfrm>
            <a:off x="702365" y="1403180"/>
            <a:ext cx="10866783" cy="4393321"/>
          </a:xfrm>
          <a:prstGeom prst="rect">
            <a:avLst/>
          </a:prstGeom>
        </p:spPr>
      </p:pic>
    </p:spTree>
    <p:extLst>
      <p:ext uri="{BB962C8B-B14F-4D97-AF65-F5344CB8AC3E}">
        <p14:creationId xmlns:p14="http://schemas.microsoft.com/office/powerpoint/2010/main" val="343329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D08E2-5F47-4769-A62A-2CF89783E26F}"/>
              </a:ext>
            </a:extLst>
          </p:cNvPr>
          <p:cNvPicPr>
            <a:picLocks noChangeAspect="1"/>
          </p:cNvPicPr>
          <p:nvPr/>
        </p:nvPicPr>
        <p:blipFill rotWithShape="1">
          <a:blip r:embed="rId2">
            <a:extLst>
              <a:ext uri="{28A0092B-C50C-407E-A947-70E740481C1C}">
                <a14:useLocalDpi xmlns:a14="http://schemas.microsoft.com/office/drawing/2010/main" val="0"/>
              </a:ext>
            </a:extLst>
          </a:blip>
          <a:srcRect t="9063" b="3938"/>
          <a:stretch/>
        </p:blipFill>
        <p:spPr>
          <a:xfrm>
            <a:off x="430695" y="636103"/>
            <a:ext cx="11330609" cy="5062331"/>
          </a:xfrm>
          <a:prstGeom prst="rect">
            <a:avLst/>
          </a:prstGeom>
        </p:spPr>
      </p:pic>
    </p:spTree>
    <p:extLst>
      <p:ext uri="{BB962C8B-B14F-4D97-AF65-F5344CB8AC3E}">
        <p14:creationId xmlns:p14="http://schemas.microsoft.com/office/powerpoint/2010/main" val="1209476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C5FE5-0481-4BD6-A79F-7DBA598A84EB}"/>
              </a:ext>
            </a:extLst>
          </p:cNvPr>
          <p:cNvPicPr>
            <a:picLocks noChangeAspect="1"/>
          </p:cNvPicPr>
          <p:nvPr/>
        </p:nvPicPr>
        <p:blipFill>
          <a:blip r:embed="rId2"/>
          <a:stretch>
            <a:fillRect/>
          </a:stretch>
        </p:blipFill>
        <p:spPr>
          <a:xfrm>
            <a:off x="881062" y="1272208"/>
            <a:ext cx="10555564" cy="4532243"/>
          </a:xfrm>
          <a:prstGeom prst="rect">
            <a:avLst/>
          </a:prstGeom>
        </p:spPr>
      </p:pic>
      <p:sp>
        <p:nvSpPr>
          <p:cNvPr id="3" name="Rectangle 2">
            <a:extLst>
              <a:ext uri="{FF2B5EF4-FFF2-40B4-BE49-F238E27FC236}">
                <a16:creationId xmlns:a16="http://schemas.microsoft.com/office/drawing/2014/main" id="{4A05DBEE-F1D6-4E81-BC28-4DB5A1D30547}"/>
              </a:ext>
            </a:extLst>
          </p:cNvPr>
          <p:cNvSpPr/>
          <p:nvPr/>
        </p:nvSpPr>
        <p:spPr>
          <a:xfrm>
            <a:off x="1060174" y="119270"/>
            <a:ext cx="10250764" cy="923330"/>
          </a:xfrm>
          <a:prstGeom prst="rect">
            <a:avLst/>
          </a:prstGeom>
        </p:spPr>
        <p:txBody>
          <a:bodyPr wrap="square">
            <a:spAutoFit/>
          </a:bodyPr>
          <a:lstStyle/>
          <a:p>
            <a:r>
              <a:rPr lang="en-US" dirty="0">
                <a:latin typeface="Algerian" panose="04020705040A02060702" pitchFamily="82" charset="0"/>
              </a:rPr>
              <a:t>▪ Go to Jenkins Dashboard and click on the “+” button. That button is for adding a view. ▪ You will be redirected to the following screen. ▪ Give the View name and Select the build Pipeline View radio button, and press OK</a:t>
            </a:r>
            <a:endParaRPr lang="en-IN" dirty="0">
              <a:latin typeface="Algerian" panose="04020705040A02060702" pitchFamily="82" charset="0"/>
            </a:endParaRPr>
          </a:p>
        </p:txBody>
      </p:sp>
    </p:spTree>
    <p:extLst>
      <p:ext uri="{BB962C8B-B14F-4D97-AF65-F5344CB8AC3E}">
        <p14:creationId xmlns:p14="http://schemas.microsoft.com/office/powerpoint/2010/main" val="233147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04F246-D84F-4D82-841F-F0814E4D40FD}"/>
              </a:ext>
            </a:extLst>
          </p:cNvPr>
          <p:cNvPicPr>
            <a:picLocks noChangeAspect="1"/>
          </p:cNvPicPr>
          <p:nvPr/>
        </p:nvPicPr>
        <p:blipFill>
          <a:blip r:embed="rId2"/>
          <a:stretch>
            <a:fillRect/>
          </a:stretch>
        </p:blipFill>
        <p:spPr>
          <a:xfrm>
            <a:off x="271670" y="768627"/>
            <a:ext cx="11536017" cy="4732920"/>
          </a:xfrm>
          <a:prstGeom prst="rect">
            <a:avLst/>
          </a:prstGeom>
        </p:spPr>
      </p:pic>
    </p:spTree>
    <p:extLst>
      <p:ext uri="{BB962C8B-B14F-4D97-AF65-F5344CB8AC3E}">
        <p14:creationId xmlns:p14="http://schemas.microsoft.com/office/powerpoint/2010/main" val="22739536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8C2E74-D874-4BED-96C8-31E591109326}"/>
              </a:ext>
            </a:extLst>
          </p:cNvPr>
          <p:cNvPicPr>
            <a:picLocks noChangeAspect="1"/>
          </p:cNvPicPr>
          <p:nvPr/>
        </p:nvPicPr>
        <p:blipFill>
          <a:blip r:embed="rId2"/>
          <a:stretch>
            <a:fillRect/>
          </a:stretch>
        </p:blipFill>
        <p:spPr>
          <a:xfrm>
            <a:off x="795131" y="503583"/>
            <a:ext cx="10986052" cy="5284512"/>
          </a:xfrm>
          <a:prstGeom prst="rect">
            <a:avLst/>
          </a:prstGeom>
        </p:spPr>
      </p:pic>
    </p:spTree>
    <p:extLst>
      <p:ext uri="{BB962C8B-B14F-4D97-AF65-F5344CB8AC3E}">
        <p14:creationId xmlns:p14="http://schemas.microsoft.com/office/powerpoint/2010/main" val="3807467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310783DF-E8D9-414C-B7DE-4988FEA8BE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88" b="4043"/>
          <a:stretch/>
        </p:blipFill>
        <p:spPr bwMode="auto">
          <a:xfrm>
            <a:off x="265043" y="1060175"/>
            <a:ext cx="11661913" cy="400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08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CA8F7-E30B-4218-BB6B-DB90B1D86831}"/>
              </a:ext>
            </a:extLst>
          </p:cNvPr>
          <p:cNvSpPr>
            <a:spLocks noGrp="1"/>
          </p:cNvSpPr>
          <p:nvPr>
            <p:ph type="ctrTitle" idx="4294967295"/>
          </p:nvPr>
        </p:nvSpPr>
        <p:spPr>
          <a:xfrm flipV="1">
            <a:off x="0" y="5410200"/>
            <a:ext cx="8445500" cy="931863"/>
          </a:xfrm>
        </p:spPr>
        <p:txBody>
          <a:bodyPr>
            <a:normAutofit fontScale="90000"/>
          </a:bodyPr>
          <a:lstStyle/>
          <a:p>
            <a:br>
              <a:rPr lang="en-US" dirty="0"/>
            </a:br>
            <a:endParaRPr lang="en-IN" dirty="0"/>
          </a:p>
        </p:txBody>
      </p:sp>
      <p:pic>
        <p:nvPicPr>
          <p:cNvPr id="4" name="Picture 3">
            <a:extLst>
              <a:ext uri="{FF2B5EF4-FFF2-40B4-BE49-F238E27FC236}">
                <a16:creationId xmlns:a16="http://schemas.microsoft.com/office/drawing/2014/main" id="{A8C60FA7-DBA1-4734-8827-1AD5B7ABB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527367"/>
            <a:ext cx="8839200" cy="4972050"/>
          </a:xfrm>
          <a:prstGeom prst="rect">
            <a:avLst/>
          </a:prstGeom>
        </p:spPr>
      </p:pic>
    </p:spTree>
    <p:extLst>
      <p:ext uri="{BB962C8B-B14F-4D97-AF65-F5344CB8AC3E}">
        <p14:creationId xmlns:p14="http://schemas.microsoft.com/office/powerpoint/2010/main" val="628875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34E4-AB8E-4C15-98EC-81D01B4564CC}"/>
              </a:ext>
            </a:extLst>
          </p:cNvPr>
          <p:cNvSpPr>
            <a:spLocks noGrp="1"/>
          </p:cNvSpPr>
          <p:nvPr>
            <p:ph type="title"/>
          </p:nvPr>
        </p:nvSpPr>
        <p:spPr>
          <a:xfrm>
            <a:off x="1360623" y="181666"/>
            <a:ext cx="9603275" cy="1049235"/>
          </a:xfrm>
        </p:spPr>
        <p:txBody>
          <a:bodyPr>
            <a:noAutofit/>
          </a:bodyPr>
          <a:lstStyle/>
          <a:p>
            <a:r>
              <a:rPr lang="en-US" sz="2000" dirty="0">
                <a:latin typeface="Algerian" panose="04020705040A02060702" pitchFamily="82" charset="0"/>
              </a:rPr>
              <a:t>Then select Instance Type as t2.large and select any existing key pair or create new key by click create new key pair</a:t>
            </a:r>
            <a:r>
              <a:rPr lang="en-US" sz="2800" dirty="0">
                <a:latin typeface="Algerian" panose="04020705040A02060702" pitchFamily="82" charset="0"/>
              </a:rPr>
              <a:t>.</a:t>
            </a:r>
            <a:br>
              <a:rPr lang="en-IN" sz="2800" dirty="0">
                <a:latin typeface="Algerian" panose="04020705040A02060702" pitchFamily="82" charset="0"/>
              </a:rPr>
            </a:br>
            <a:r>
              <a:rPr lang="en-US" sz="2800" dirty="0"/>
              <a:t> </a:t>
            </a:r>
            <a:br>
              <a:rPr lang="en-IN" sz="2800" dirty="0"/>
            </a:br>
            <a:endParaRPr lang="en-IN" sz="2800" dirty="0"/>
          </a:p>
        </p:txBody>
      </p:sp>
      <p:pic>
        <p:nvPicPr>
          <p:cNvPr id="7" name="Content Placeholder 6">
            <a:extLst>
              <a:ext uri="{FF2B5EF4-FFF2-40B4-BE49-F238E27FC236}">
                <a16:creationId xmlns:a16="http://schemas.microsoft.com/office/drawing/2014/main" id="{A0F5333E-D5CD-4953-866C-13C2B8B6A6F4}"/>
              </a:ext>
            </a:extLst>
          </p:cNvPr>
          <p:cNvPicPr>
            <a:picLocks noGrp="1" noChangeAspect="1"/>
          </p:cNvPicPr>
          <p:nvPr>
            <p:ph idx="1"/>
          </p:nvPr>
        </p:nvPicPr>
        <p:blipFill>
          <a:blip r:embed="rId2"/>
          <a:stretch>
            <a:fillRect/>
          </a:stretch>
        </p:blipFill>
        <p:spPr>
          <a:xfrm>
            <a:off x="927652" y="1230902"/>
            <a:ext cx="10469218" cy="4668966"/>
          </a:xfrm>
          <a:prstGeom prst="rect">
            <a:avLst/>
          </a:prstGeom>
        </p:spPr>
      </p:pic>
    </p:spTree>
    <p:extLst>
      <p:ext uri="{BB962C8B-B14F-4D97-AF65-F5344CB8AC3E}">
        <p14:creationId xmlns:p14="http://schemas.microsoft.com/office/powerpoint/2010/main" val="3138944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2CAC-4008-4FE4-A192-0B4044AFE902}"/>
              </a:ext>
            </a:extLst>
          </p:cNvPr>
          <p:cNvSpPr>
            <a:spLocks noGrp="1"/>
          </p:cNvSpPr>
          <p:nvPr>
            <p:ph type="title"/>
          </p:nvPr>
        </p:nvSpPr>
        <p:spPr>
          <a:xfrm>
            <a:off x="1467482" y="454662"/>
            <a:ext cx="9603275" cy="1049235"/>
          </a:xfrm>
        </p:spPr>
        <p:txBody>
          <a:bodyPr>
            <a:noAutofit/>
          </a:bodyPr>
          <a:lstStyle/>
          <a:p>
            <a:r>
              <a:rPr lang="en-US" sz="2000" dirty="0">
                <a:latin typeface="Algerian" panose="04020705040A02060702" pitchFamily="82" charset="0"/>
              </a:rPr>
              <a:t>Then go the Network settings and then Allow the HTTP &amp; HTTPS then click on Edit then add security group with All TCP then click on Launch Instance.</a:t>
            </a:r>
            <a:br>
              <a:rPr lang="en-IN" sz="2000" dirty="0"/>
            </a:br>
            <a:endParaRPr lang="en-IN" sz="2000" dirty="0"/>
          </a:p>
        </p:txBody>
      </p:sp>
      <p:pic>
        <p:nvPicPr>
          <p:cNvPr id="10" name="Content Placeholder 9">
            <a:extLst>
              <a:ext uri="{FF2B5EF4-FFF2-40B4-BE49-F238E27FC236}">
                <a16:creationId xmlns:a16="http://schemas.microsoft.com/office/drawing/2014/main" id="{B9729311-0C19-4413-84A1-D67AD4A4A01E}"/>
              </a:ext>
            </a:extLst>
          </p:cNvPr>
          <p:cNvPicPr>
            <a:picLocks noGrp="1" noChangeAspect="1"/>
          </p:cNvPicPr>
          <p:nvPr>
            <p:ph idx="1"/>
          </p:nvPr>
        </p:nvPicPr>
        <p:blipFill>
          <a:blip r:embed="rId2"/>
          <a:stretch>
            <a:fillRect/>
          </a:stretch>
        </p:blipFill>
        <p:spPr>
          <a:xfrm>
            <a:off x="556592" y="1503897"/>
            <a:ext cx="11039060" cy="4332360"/>
          </a:xfrm>
          <a:prstGeom prst="rect">
            <a:avLst/>
          </a:prstGeom>
        </p:spPr>
      </p:pic>
    </p:spTree>
    <p:extLst>
      <p:ext uri="{BB962C8B-B14F-4D97-AF65-F5344CB8AC3E}">
        <p14:creationId xmlns:p14="http://schemas.microsoft.com/office/powerpoint/2010/main" val="2750694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9">
            <a:extLst>
              <a:ext uri="{FF2B5EF4-FFF2-40B4-BE49-F238E27FC236}">
                <a16:creationId xmlns:a16="http://schemas.microsoft.com/office/drawing/2014/main" id="{0CE98363-A560-469E-BD99-6B9EB458A655}"/>
              </a:ext>
            </a:extLst>
          </p:cNvPr>
          <p:cNvPicPr>
            <a:picLocks noChangeAspect="1"/>
          </p:cNvPicPr>
          <p:nvPr/>
        </p:nvPicPr>
        <p:blipFill rotWithShape="1">
          <a:blip r:embed="rId2"/>
          <a:srcRect l="1168"/>
          <a:stretch/>
        </p:blipFill>
        <p:spPr>
          <a:xfrm>
            <a:off x="1007165" y="254568"/>
            <a:ext cx="9899374" cy="5500687"/>
          </a:xfrm>
          <a:prstGeom prst="rect">
            <a:avLst/>
          </a:prstGeom>
        </p:spPr>
      </p:pic>
    </p:spTree>
    <p:extLst>
      <p:ext uri="{BB962C8B-B14F-4D97-AF65-F5344CB8AC3E}">
        <p14:creationId xmlns:p14="http://schemas.microsoft.com/office/powerpoint/2010/main" val="415013988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871</TotalTime>
  <Words>1662</Words>
  <Application>Microsoft Office PowerPoint</Application>
  <PresentationFormat>Widescreen</PresentationFormat>
  <Paragraphs>155</Paragraphs>
  <Slides>65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DengXian</vt:lpstr>
      <vt:lpstr>__Inter_Fallback_36bd41</vt:lpstr>
      <vt:lpstr>Agency FB</vt:lpstr>
      <vt:lpstr>Algerian</vt:lpstr>
      <vt:lpstr>Arial</vt:lpstr>
      <vt:lpstr>Arial Narrow</vt:lpstr>
      <vt:lpstr>Calibri</vt:lpstr>
      <vt:lpstr>Gill Sans MT</vt:lpstr>
      <vt:lpstr>Segoe UI</vt:lpstr>
      <vt:lpstr>Times New Roman</vt:lpstr>
      <vt:lpstr>Wingdings</vt:lpstr>
      <vt:lpstr>Gallery</vt:lpstr>
      <vt:lpstr>Continuous Integration With Jenkins</vt:lpstr>
      <vt:lpstr>WHAT IS JENKINS </vt:lpstr>
      <vt:lpstr>ARCHITECTURE OF JENKINS</vt:lpstr>
      <vt:lpstr>Advantages of jenkins</vt:lpstr>
      <vt:lpstr>STEP 1:     First we Need to Create one Ec2 instance in Aws console     First click on  launch ec2 instance in Dashboard</vt:lpstr>
      <vt:lpstr>after click on launch instance need to provide name and select ami(like linux,ubuntu)</vt:lpstr>
      <vt:lpstr>Then select Instance Type as t2.large and select any existing key pair or create new key by click create new key pair.   </vt:lpstr>
      <vt:lpstr>Then go the Network settings and then Allow the HTTP &amp; HTTPS then click on Edit then add security group with All TCP then click on Launch Instance. </vt:lpstr>
      <vt:lpstr>PowerPoint Presentation</vt:lpstr>
      <vt:lpstr>After the Instance Created then Connect the instance with any tool(Git , Mobexterm etc..,) with SSH Key </vt:lpstr>
      <vt:lpstr>PowerPoint Presentation</vt:lpstr>
      <vt:lpstr>After Copy the SSH link paste that in any tool ( Git, Mobexterm  etc.,) to connect with AWS. </vt:lpstr>
      <vt:lpstr>To Install Jenkins follow below commands </vt:lpstr>
      <vt:lpstr>After Installing jdk check jdk version by using java --version </vt:lpstr>
      <vt:lpstr> Then need to Install Jenkins before install need to add Keys for 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JENKINS PORT NUMBER CHANGED 8080 T0 8090</dc:title>
  <dc:creator>LENOVO T440S</dc:creator>
  <cp:lastModifiedBy>LENOVO T440S</cp:lastModifiedBy>
  <cp:revision>79</cp:revision>
  <dcterms:created xsi:type="dcterms:W3CDTF">2024-11-04T06:08:29Z</dcterms:created>
  <dcterms:modified xsi:type="dcterms:W3CDTF">2024-11-13T16:03:06Z</dcterms:modified>
</cp:coreProperties>
</file>